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56" r:id="rId2"/>
    <p:sldId id="358" r:id="rId3"/>
    <p:sldId id="444" r:id="rId4"/>
    <p:sldId id="455" r:id="rId5"/>
    <p:sldId id="454" r:id="rId6"/>
    <p:sldId id="435" r:id="rId7"/>
    <p:sldId id="450" r:id="rId8"/>
    <p:sldId id="408" r:id="rId9"/>
    <p:sldId id="409" r:id="rId10"/>
    <p:sldId id="431" r:id="rId11"/>
    <p:sldId id="447" r:id="rId12"/>
    <p:sldId id="411" r:id="rId13"/>
    <p:sldId id="457" r:id="rId14"/>
    <p:sldId id="426" r:id="rId15"/>
    <p:sldId id="421" r:id="rId16"/>
    <p:sldId id="432" r:id="rId17"/>
    <p:sldId id="453" r:id="rId18"/>
    <p:sldId id="452" r:id="rId19"/>
    <p:sldId id="446" r:id="rId20"/>
    <p:sldId id="440" r:id="rId21"/>
    <p:sldId id="434" r:id="rId22"/>
    <p:sldId id="397" r:id="rId23"/>
    <p:sldId id="456" r:id="rId24"/>
    <p:sldId id="459" r:id="rId25"/>
    <p:sldId id="458" r:id="rId26"/>
    <p:sldId id="35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ubide01" initials="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5" autoAdjust="0"/>
    <p:restoredTop sz="94660"/>
  </p:normalViewPr>
  <p:slideViewPr>
    <p:cSldViewPr>
      <p:cViewPr varScale="1">
        <p:scale>
          <a:sx n="92" d="100"/>
          <a:sy n="92" d="100"/>
        </p:scale>
        <p:origin x="-480" y="-90"/>
      </p:cViewPr>
      <p:guideLst>
        <p:guide orient="horz" pos="2160"/>
        <p:guide pos="2880"/>
      </p:guideLst>
    </p:cSldViewPr>
  </p:slideViewPr>
  <p:notesTextViewPr>
    <p:cViewPr>
      <p:scale>
        <a:sx n="100" d="100"/>
        <a:sy n="100" d="100"/>
      </p:scale>
      <p:origin x="0" y="144"/>
    </p:cViewPr>
  </p:notesTextViewPr>
  <p:sorterViewPr>
    <p:cViewPr>
      <p:scale>
        <a:sx n="66" d="100"/>
        <a:sy n="66" d="100"/>
      </p:scale>
      <p:origin x="0" y="0"/>
    </p:cViewPr>
  </p:sorterViewPr>
  <p:notesViewPr>
    <p:cSldViewPr>
      <p:cViewPr varScale="1">
        <p:scale>
          <a:sx n="59" d="100"/>
          <a:sy n="59" d="100"/>
        </p:scale>
        <p:origin x="-2526" y="-84"/>
      </p:cViewPr>
      <p:guideLst>
        <p:guide orient="horz" pos="2929"/>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6.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rotX val="30"/>
      <c:rotY val="130"/>
      <c:perspective val="30"/>
    </c:view3D>
    <c:plotArea>
      <c:layout>
        <c:manualLayout>
          <c:layoutTarget val="inner"/>
          <c:xMode val="edge"/>
          <c:yMode val="edge"/>
          <c:x val="6.3993270178939049E-2"/>
          <c:y val="0.18122834645669303"/>
          <c:w val="0.84214599826580605"/>
          <c:h val="0.73677952755905551"/>
        </c:manualLayout>
      </c:layout>
      <c:pie3DChart>
        <c:varyColors val="1"/>
        <c:ser>
          <c:idx val="0"/>
          <c:order val="0"/>
          <c:tx>
            <c:strRef>
              <c:f>Sheet1!$B$1</c:f>
              <c:strCache>
                <c:ptCount val="1"/>
                <c:pt idx="0">
                  <c:v>Amount</c:v>
                </c:pt>
              </c:strCache>
            </c:strRef>
          </c:tx>
          <c:explosion val="5"/>
          <c:dLbls>
            <c:dLbl>
              <c:idx val="0"/>
              <c:layout>
                <c:manualLayout>
                  <c:x val="6.1228295821448446E-2"/>
                  <c:y val="-1.3888888888888907E-2"/>
                </c:manualLayout>
              </c:layout>
              <c:numFmt formatCode="0.0%" sourceLinked="0"/>
              <c:spPr/>
              <c:txPr>
                <a:bodyPr/>
                <a:lstStyle/>
                <a:p>
                  <a:pPr>
                    <a:defRPr/>
                  </a:pPr>
                  <a:endParaRPr lang="en-US"/>
                </a:p>
              </c:txPr>
              <c:dLblPos val="bestFit"/>
              <c:showCatName val="1"/>
              <c:showPercent val="1"/>
            </c:dLbl>
            <c:dLbl>
              <c:idx val="1"/>
              <c:layout>
                <c:manualLayout>
                  <c:x val="-0.17680123866095684"/>
                  <c:y val="-1.6666666666666673E-2"/>
                </c:manualLayout>
              </c:layout>
              <c:numFmt formatCode="0.0%" sourceLinked="0"/>
              <c:spPr/>
              <c:txPr>
                <a:bodyPr/>
                <a:lstStyle/>
                <a:p>
                  <a:pPr>
                    <a:defRPr/>
                  </a:pPr>
                  <a:endParaRPr lang="en-US"/>
                </a:p>
              </c:txPr>
              <c:dLblPos val="bestFit"/>
              <c:showCatName val="1"/>
              <c:showPercent val="1"/>
            </c:dLbl>
            <c:dLbl>
              <c:idx val="2"/>
              <c:layout>
                <c:manualLayout>
                  <c:x val="-2.3893969101052914E-2"/>
                  <c:y val="-7.2666885389326363E-2"/>
                </c:manualLayout>
              </c:layout>
              <c:numFmt formatCode="0.0%" sourceLinked="0"/>
              <c:spPr/>
              <c:txPr>
                <a:bodyPr/>
                <a:lstStyle/>
                <a:p>
                  <a:pPr>
                    <a:defRPr sz="1600"/>
                  </a:pPr>
                  <a:endParaRPr lang="en-US"/>
                </a:p>
              </c:txPr>
              <c:dLblPos val="bestFit"/>
              <c:showCatName val="1"/>
              <c:showPercent val="1"/>
            </c:dLbl>
            <c:dLbl>
              <c:idx val="3"/>
              <c:layout>
                <c:manualLayout>
                  <c:x val="3.516358152599347E-2"/>
                  <c:y val="-7.8205532000807598E-2"/>
                </c:manualLayout>
              </c:layout>
              <c:numFmt formatCode="0.0%" sourceLinked="0"/>
              <c:spPr/>
              <c:txPr>
                <a:bodyPr/>
                <a:lstStyle/>
                <a:p>
                  <a:pPr>
                    <a:defRPr/>
                  </a:pPr>
                  <a:endParaRPr lang="en-US"/>
                </a:p>
              </c:txPr>
              <c:dLblPos val="bestFit"/>
              <c:showCatName val="1"/>
              <c:showPercent val="1"/>
            </c:dLbl>
            <c:dLbl>
              <c:idx val="4"/>
              <c:layout/>
              <c:numFmt formatCode="0.0%" sourceLinked="0"/>
              <c:spPr/>
              <c:txPr>
                <a:bodyPr/>
                <a:lstStyle/>
                <a:p>
                  <a:pPr>
                    <a:defRPr/>
                  </a:pPr>
                  <a:endParaRPr lang="en-US"/>
                </a:p>
              </c:txPr>
              <c:dLblPos val="outEnd"/>
              <c:showCatName val="1"/>
              <c:showPercent val="1"/>
            </c:dLbl>
            <c:dLbl>
              <c:idx val="5"/>
              <c:layout>
                <c:manualLayout>
                  <c:x val="-4.3859649122807015E-3"/>
                  <c:y val="-3.5897435897435895E-2"/>
                </c:manualLayout>
              </c:layout>
              <c:tx>
                <c:rich>
                  <a:bodyPr/>
                  <a:lstStyle/>
                  <a:p>
                    <a:pPr>
                      <a:defRPr/>
                    </a:pPr>
                    <a:r>
                      <a:rPr lang="en-US" dirty="0"/>
                      <a:t>Special Revenue Funds, </a:t>
                    </a:r>
                    <a:r>
                      <a:rPr lang="en-US" dirty="0" smtClean="0"/>
                      <a:t>19.0%</a:t>
                    </a:r>
                    <a:endParaRPr lang="en-US" dirty="0"/>
                  </a:p>
                </c:rich>
              </c:tx>
              <c:numFmt formatCode="0.0%" sourceLinked="0"/>
              <c:spPr/>
              <c:dLblPos val="bestFit"/>
              <c:showCatName val="1"/>
              <c:showPercent val="1"/>
            </c:dLbl>
            <c:dLblPos val="outEnd"/>
            <c:showCatName val="1"/>
          </c:dLbls>
          <c:cat>
            <c:strRef>
              <c:f>Sheet1!$A$2:$A$7</c:f>
              <c:strCache>
                <c:ptCount val="6"/>
                <c:pt idx="0">
                  <c:v>General Fund</c:v>
                </c:pt>
                <c:pt idx="1">
                  <c:v>Bond Retirement</c:v>
                </c:pt>
                <c:pt idx="2">
                  <c:v>Capital Improvement Funds</c:v>
                </c:pt>
                <c:pt idx="3">
                  <c:v>Self Insurance Funds</c:v>
                </c:pt>
                <c:pt idx="4">
                  <c:v>Agency Funds</c:v>
                </c:pt>
                <c:pt idx="5">
                  <c:v>Special Revenue Funds</c:v>
                </c:pt>
              </c:strCache>
            </c:strRef>
          </c:cat>
          <c:val>
            <c:numRef>
              <c:f>Sheet1!$B$2:$B$7</c:f>
              <c:numCache>
                <c:formatCode>_(* #,##0.00_);_(* \(#,##0.00\);_(* "-"??_);_(@_)</c:formatCode>
                <c:ptCount val="6"/>
                <c:pt idx="0">
                  <c:v>641896453.62</c:v>
                </c:pt>
                <c:pt idx="1">
                  <c:v>14468675</c:v>
                </c:pt>
                <c:pt idx="2">
                  <c:v>40000000</c:v>
                </c:pt>
                <c:pt idx="3">
                  <c:v>58437975</c:v>
                </c:pt>
                <c:pt idx="4">
                  <c:v>900000</c:v>
                </c:pt>
                <c:pt idx="5">
                  <c:v>177866369</c:v>
                </c:pt>
              </c:numCache>
            </c:numRef>
          </c:val>
        </c:ser>
        <c:ser>
          <c:idx val="1"/>
          <c:order val="1"/>
          <c:tx>
            <c:strRef>
              <c:f>Sheet1!$C$1</c:f>
              <c:strCache>
                <c:ptCount val="1"/>
                <c:pt idx="0">
                  <c:v>Annual Budget</c:v>
                </c:pt>
              </c:strCache>
            </c:strRef>
          </c:tx>
          <c:cat>
            <c:strRef>
              <c:f>Sheet1!$A$2:$A$7</c:f>
              <c:strCache>
                <c:ptCount val="6"/>
                <c:pt idx="0">
                  <c:v>General Fund</c:v>
                </c:pt>
                <c:pt idx="1">
                  <c:v>Bond Retirement</c:v>
                </c:pt>
                <c:pt idx="2">
                  <c:v>Capital Improvement Funds</c:v>
                </c:pt>
                <c:pt idx="3">
                  <c:v>Self Insurance Funds</c:v>
                </c:pt>
                <c:pt idx="4">
                  <c:v>Agency Funds</c:v>
                </c:pt>
                <c:pt idx="5">
                  <c:v>Special Revenue Funds</c:v>
                </c:pt>
              </c:strCache>
            </c:strRef>
          </c:cat>
          <c:val>
            <c:numRef>
              <c:f>Sheet1!$C$2:$C$7</c:f>
              <c:numCache>
                <c:formatCode>0.0%</c:formatCode>
                <c:ptCount val="6"/>
                <c:pt idx="0">
                  <c:v>0.68757224014465756</c:v>
                </c:pt>
                <c:pt idx="1">
                  <c:v>1.5498230634507188E-2</c:v>
                </c:pt>
                <c:pt idx="2">
                  <c:v>4.2846302469319898E-2</c:v>
                </c:pt>
                <c:pt idx="3">
                  <c:v>6.2596278813613931E-2</c:v>
                </c:pt>
                <c:pt idx="4">
                  <c:v>9.6404180555969871E-4</c:v>
                </c:pt>
                <c:pt idx="5">
                  <c:v>0.19052290613234174</c:v>
                </c:pt>
              </c:numCache>
            </c:numRef>
          </c:val>
        </c:ser>
      </c:pie3DChart>
    </c:plotArea>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2000" baseline="0"/>
            </a:pPr>
            <a:r>
              <a:rPr lang="en-US" sz="2000" baseline="0" dirty="0"/>
              <a:t>Where the Money </a:t>
            </a:r>
            <a:r>
              <a:rPr lang="en-US" sz="2000" baseline="0" dirty="0" smtClean="0"/>
              <a:t>Comes </a:t>
            </a:r>
            <a:r>
              <a:rPr lang="en-US" sz="2000" baseline="0" dirty="0"/>
              <a:t>From</a:t>
            </a:r>
          </a:p>
        </c:rich>
      </c:tx>
      <c:layout/>
    </c:title>
    <c:view3D>
      <c:rotX val="30"/>
      <c:rotY val="130"/>
      <c:perspective val="30"/>
    </c:view3D>
    <c:plotArea>
      <c:layout>
        <c:manualLayout>
          <c:layoutTarget val="inner"/>
          <c:xMode val="edge"/>
          <c:yMode val="edge"/>
          <c:x val="6.3993270178939021E-2"/>
          <c:y val="0.18122834645669303"/>
          <c:w val="0.84214599826580605"/>
          <c:h val="0.73677952755905551"/>
        </c:manualLayout>
      </c:layout>
      <c:pie3DChart>
        <c:varyColors val="1"/>
        <c:ser>
          <c:idx val="0"/>
          <c:order val="0"/>
          <c:tx>
            <c:strRef>
              <c:f>Sheet1!$B$1</c:f>
              <c:strCache>
                <c:ptCount val="1"/>
                <c:pt idx="0">
                  <c:v>Column2</c:v>
                </c:pt>
              </c:strCache>
            </c:strRef>
          </c:tx>
          <c:explosion val="5"/>
          <c:dLbls>
            <c:dLbl>
              <c:idx val="0"/>
              <c:layout>
                <c:manualLayout>
                  <c:x val="6.1228295821448432E-2"/>
                  <c:y val="-1.3888888888888907E-2"/>
                </c:manualLayout>
              </c:layout>
              <c:numFmt formatCode="0.0%" sourceLinked="0"/>
              <c:spPr/>
              <c:txPr>
                <a:bodyPr/>
                <a:lstStyle/>
                <a:p>
                  <a:pPr>
                    <a:defRPr/>
                  </a:pPr>
                  <a:endParaRPr lang="en-US"/>
                </a:p>
              </c:txPr>
              <c:dLblPos val="bestFit"/>
              <c:showCatName val="1"/>
              <c:showPercent val="1"/>
            </c:dLbl>
            <c:dLbl>
              <c:idx val="1"/>
              <c:layout/>
              <c:numFmt formatCode="0.0%" sourceLinked="0"/>
              <c:spPr/>
              <c:txPr>
                <a:bodyPr/>
                <a:lstStyle/>
                <a:p>
                  <a:pPr>
                    <a:defRPr/>
                  </a:pPr>
                  <a:endParaRPr lang="en-US"/>
                </a:p>
              </c:txPr>
              <c:dLblPos val="outEnd"/>
              <c:showCatName val="1"/>
              <c:showPercent val="1"/>
            </c:dLbl>
            <c:dLbl>
              <c:idx val="2"/>
              <c:layout>
                <c:manualLayout>
                  <c:x val="-1.4933730688156978E-3"/>
                  <c:y val="-0.1111111111111111"/>
                </c:manualLayout>
              </c:layout>
              <c:tx>
                <c:rich>
                  <a:bodyPr/>
                  <a:lstStyle/>
                  <a:p>
                    <a:pPr>
                      <a:defRPr sz="1600"/>
                    </a:pPr>
                    <a:r>
                      <a:rPr lang="en-US" sz="1600" dirty="0" smtClean="0"/>
                      <a:t>Other, </a:t>
                    </a:r>
                    <a:r>
                      <a:rPr lang="en-US" sz="1600" dirty="0"/>
                      <a:t>4.3%</a:t>
                    </a:r>
                  </a:p>
                </c:rich>
              </c:tx>
              <c:numFmt formatCode="0.0%" sourceLinked="0"/>
              <c:spPr/>
              <c:dLblPos val="bestFit"/>
              <c:showCatName val="1"/>
              <c:showPercent val="1"/>
            </c:dLbl>
            <c:dLbl>
              <c:idx val="3"/>
              <c:layout>
                <c:manualLayout>
                  <c:x val="1.4933730688158073E-3"/>
                  <c:y val="-8.3333333333333343E-2"/>
                </c:manualLayout>
              </c:layout>
              <c:tx>
                <c:rich>
                  <a:bodyPr/>
                  <a:lstStyle/>
                  <a:p>
                    <a:pPr>
                      <a:defRPr/>
                    </a:pPr>
                    <a:r>
                      <a:rPr lang="en-US" sz="1600" dirty="0" smtClean="0"/>
                      <a:t>State of Ohio Reimbursement,</a:t>
                    </a:r>
                    <a:r>
                      <a:rPr lang="en-US" sz="1600" baseline="0" dirty="0" smtClean="0"/>
                      <a:t> </a:t>
                    </a:r>
                    <a:r>
                      <a:rPr lang="en-US" sz="1600" dirty="0" smtClean="0"/>
                      <a:t>4.3%</a:t>
                    </a:r>
                    <a:endParaRPr lang="en-US" sz="1600" dirty="0"/>
                  </a:p>
                </c:rich>
              </c:tx>
              <c:numFmt formatCode="0.0%" sourceLinked="0"/>
              <c:spPr/>
              <c:dLblPos val="bestFit"/>
              <c:showCatName val="1"/>
              <c:showPercent val="1"/>
            </c:dLbl>
            <c:dLbl>
              <c:idx val="4"/>
              <c:numFmt formatCode="0.0%" sourceLinked="0"/>
              <c:spPr/>
              <c:txPr>
                <a:bodyPr/>
                <a:lstStyle/>
                <a:p>
                  <a:pPr>
                    <a:defRPr/>
                  </a:pPr>
                  <a:endParaRPr lang="en-US"/>
                </a:p>
              </c:txPr>
              <c:dLblPos val="outEnd"/>
              <c:showCatName val="1"/>
              <c:showPercent val="1"/>
            </c:dLbl>
            <c:dLblPos val="outEnd"/>
            <c:showCatName val="1"/>
          </c:dLbls>
          <c:cat>
            <c:strRef>
              <c:f>Sheet1!$A$2:$A$5</c:f>
              <c:strCache>
                <c:ptCount val="4"/>
                <c:pt idx="0">
                  <c:v>Local Taxes</c:v>
                </c:pt>
                <c:pt idx="1">
                  <c:v>State</c:v>
                </c:pt>
                <c:pt idx="2">
                  <c:v>State of Ohio Reimbursements</c:v>
                </c:pt>
                <c:pt idx="3">
                  <c:v>Other</c:v>
                </c:pt>
              </c:strCache>
            </c:strRef>
          </c:cat>
          <c:val>
            <c:numRef>
              <c:f>Sheet1!$B$2:$B$5</c:f>
              <c:numCache>
                <c:formatCode>_("$"* #,##0_);_("$"* \(#,##0\);_("$"* "-"??_);_(@_)</c:formatCode>
                <c:ptCount val="4"/>
                <c:pt idx="0">
                  <c:v>145014269</c:v>
                </c:pt>
                <c:pt idx="1">
                  <c:v>413889023</c:v>
                </c:pt>
                <c:pt idx="2">
                  <c:v>26213830</c:v>
                </c:pt>
                <c:pt idx="3">
                  <c:v>26222595</c:v>
                </c:pt>
              </c:numCache>
            </c:numRef>
          </c:val>
        </c:ser>
        <c:ser>
          <c:idx val="1"/>
          <c:order val="1"/>
          <c:tx>
            <c:strRef>
              <c:f>Sheet1!$C$1</c:f>
              <c:strCache>
                <c:ptCount val="1"/>
                <c:pt idx="0">
                  <c:v>Where the Money Come From</c:v>
                </c:pt>
              </c:strCache>
            </c:strRef>
          </c:tx>
          <c:cat>
            <c:strRef>
              <c:f>Sheet1!$A$2:$A$5</c:f>
              <c:strCache>
                <c:ptCount val="4"/>
                <c:pt idx="0">
                  <c:v>Local Taxes</c:v>
                </c:pt>
                <c:pt idx="1">
                  <c:v>State</c:v>
                </c:pt>
                <c:pt idx="2">
                  <c:v>State of Ohio Reimbursements</c:v>
                </c:pt>
                <c:pt idx="3">
                  <c:v>Other</c:v>
                </c:pt>
              </c:strCache>
            </c:strRef>
          </c:cat>
          <c:val>
            <c:numRef>
              <c:f>Sheet1!$C$2:$C$5</c:f>
              <c:numCache>
                <c:formatCode>0.0%</c:formatCode>
                <c:ptCount val="4"/>
                <c:pt idx="0">
                  <c:v>0.23720734146248851</c:v>
                </c:pt>
                <c:pt idx="1">
                  <c:v>0.67701968560305426</c:v>
                </c:pt>
                <c:pt idx="2">
                  <c:v>4.2879317785269919E-2</c:v>
                </c:pt>
                <c:pt idx="3">
                  <c:v>4.289365514918772E-2</c:v>
                </c:pt>
              </c:numCache>
            </c:numRef>
          </c:val>
        </c:ser>
      </c:pie3DChart>
    </c:plotArea>
    <c:plotVisOnly val="1"/>
    <c:dispBlanksAs val="zero"/>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0"/>
      <c:rotY val="0"/>
      <c:perspective val="30"/>
    </c:view3D>
    <c:plotArea>
      <c:layout/>
      <c:bar3DChart>
        <c:barDir val="col"/>
        <c:grouping val="clustered"/>
        <c:ser>
          <c:idx val="0"/>
          <c:order val="0"/>
          <c:tx>
            <c:strRef>
              <c:f>Sheet1!$B$1</c:f>
              <c:strCache>
                <c:ptCount val="1"/>
                <c:pt idx="0">
                  <c:v>Current Collection Rate</c:v>
                </c:pt>
              </c:strCache>
            </c:strRef>
          </c:tx>
          <c:spPr>
            <a:effectLst/>
            <a:scene3d>
              <a:camera prst="orthographicFront"/>
              <a:lightRig rig="threePt" dir="t"/>
            </a:scene3d>
            <a:sp3d/>
          </c:spPr>
          <c:dLbls>
            <c:dLbl>
              <c:idx val="1"/>
              <c:layout>
                <c:manualLayout>
                  <c:x val="-3.2854207513947797E-2"/>
                  <c:y val="-0.11388888888888885"/>
                </c:manualLayout>
              </c:layout>
              <c:tx>
                <c:rich>
                  <a:bodyPr/>
                  <a:lstStyle/>
                  <a:p>
                    <a:r>
                      <a:rPr lang="en-US" dirty="0" smtClean="0"/>
                      <a:t>98.6</a:t>
                    </a:r>
                    <a:endParaRPr lang="en-US" dirty="0"/>
                  </a:p>
                </c:rich>
              </c:tx>
              <c:showVal val="1"/>
            </c:dLbl>
            <c:dLbl>
              <c:idx val="23"/>
              <c:layout/>
              <c:showVal val="1"/>
            </c:dLbl>
            <c:dLbl>
              <c:idx val="24"/>
              <c:layout/>
              <c:showVal val="1"/>
            </c:dLbl>
            <c:delete val="1"/>
          </c:dLbls>
          <c:cat>
            <c:numRef>
              <c:f>Sheet1!$A$2:$A$26</c:f>
              <c:numCache>
                <c:formatCode>General</c:formatCode>
                <c:ptCount val="25"/>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numCache>
            </c:numRef>
          </c:cat>
          <c:val>
            <c:numRef>
              <c:f>Sheet1!$B$2:$B$26</c:f>
              <c:numCache>
                <c:formatCode>0.0</c:formatCode>
                <c:ptCount val="25"/>
                <c:pt idx="0">
                  <c:v>98.6</c:v>
                </c:pt>
                <c:pt idx="1">
                  <c:v>95.6</c:v>
                </c:pt>
                <c:pt idx="2">
                  <c:v>95.9</c:v>
                </c:pt>
                <c:pt idx="3">
                  <c:v>96</c:v>
                </c:pt>
                <c:pt idx="4">
                  <c:v>95.9</c:v>
                </c:pt>
                <c:pt idx="5">
                  <c:v>92.8</c:v>
                </c:pt>
                <c:pt idx="6">
                  <c:v>96.4</c:v>
                </c:pt>
                <c:pt idx="7">
                  <c:v>92.4</c:v>
                </c:pt>
                <c:pt idx="8">
                  <c:v>92.8</c:v>
                </c:pt>
                <c:pt idx="9">
                  <c:v>92.6</c:v>
                </c:pt>
                <c:pt idx="10">
                  <c:v>92.1</c:v>
                </c:pt>
                <c:pt idx="11">
                  <c:v>92.1</c:v>
                </c:pt>
                <c:pt idx="12">
                  <c:v>91.6</c:v>
                </c:pt>
                <c:pt idx="13">
                  <c:v>89.8</c:v>
                </c:pt>
                <c:pt idx="14">
                  <c:v>87.2</c:v>
                </c:pt>
                <c:pt idx="15">
                  <c:v>86.2</c:v>
                </c:pt>
                <c:pt idx="16">
                  <c:v>88.4</c:v>
                </c:pt>
                <c:pt idx="17">
                  <c:v>89.1</c:v>
                </c:pt>
                <c:pt idx="18">
                  <c:v>88</c:v>
                </c:pt>
                <c:pt idx="19">
                  <c:v>88.1</c:v>
                </c:pt>
                <c:pt idx="20">
                  <c:v>86.8</c:v>
                </c:pt>
                <c:pt idx="21">
                  <c:v>84.28</c:v>
                </c:pt>
                <c:pt idx="22">
                  <c:v>84.04</c:v>
                </c:pt>
                <c:pt idx="23">
                  <c:v>80.900000000000006</c:v>
                </c:pt>
                <c:pt idx="24">
                  <c:v>78.86999999999999</c:v>
                </c:pt>
              </c:numCache>
            </c:numRef>
          </c:val>
        </c:ser>
        <c:gapWidth val="98"/>
        <c:gapDepth val="256"/>
        <c:shape val="box"/>
        <c:axId val="102918016"/>
        <c:axId val="102937344"/>
        <c:axId val="0"/>
      </c:bar3DChart>
      <c:catAx>
        <c:axId val="102918016"/>
        <c:scaling>
          <c:orientation val="minMax"/>
        </c:scaling>
        <c:axPos val="b"/>
        <c:numFmt formatCode="General" sourceLinked="1"/>
        <c:tickLblPos val="nextTo"/>
        <c:txPr>
          <a:bodyPr/>
          <a:lstStyle/>
          <a:p>
            <a:pPr>
              <a:defRPr sz="1600" baseline="0"/>
            </a:pPr>
            <a:endParaRPr lang="en-US"/>
          </a:p>
        </c:txPr>
        <c:crossAx val="102937344"/>
        <c:crosses val="autoZero"/>
        <c:auto val="1"/>
        <c:lblAlgn val="ctr"/>
        <c:lblOffset val="100"/>
      </c:catAx>
      <c:valAx>
        <c:axId val="102937344"/>
        <c:scaling>
          <c:orientation val="minMax"/>
          <c:min val="75"/>
        </c:scaling>
        <c:axPos val="l"/>
        <c:majorGridlines/>
        <c:minorGridlines/>
        <c:numFmt formatCode="#,##0.0" sourceLinked="0"/>
        <c:tickLblPos val="nextTo"/>
        <c:txPr>
          <a:bodyPr/>
          <a:lstStyle/>
          <a:p>
            <a:pPr>
              <a:defRPr sz="1200" baseline="0"/>
            </a:pPr>
            <a:endParaRPr lang="en-US"/>
          </a:p>
        </c:txPr>
        <c:crossAx val="102918016"/>
        <c:crosses val="autoZero"/>
        <c:crossBetween val="between"/>
        <c:majorUnit val="1"/>
      </c:valAx>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otX val="0"/>
      <c:rotY val="0"/>
      <c:perspective val="30"/>
    </c:view3D>
    <c:plotArea>
      <c:layout/>
      <c:bar3DChart>
        <c:barDir val="col"/>
        <c:grouping val="clustered"/>
        <c:ser>
          <c:idx val="0"/>
          <c:order val="0"/>
          <c:tx>
            <c:strRef>
              <c:f>Sheet1!$B$1</c:f>
              <c:strCache>
                <c:ptCount val="1"/>
                <c:pt idx="0">
                  <c:v>CMSD</c:v>
                </c:pt>
              </c:strCache>
            </c:strRef>
          </c:tx>
          <c:dLbls>
            <c:showVal val="1"/>
          </c:dLbls>
          <c:cat>
            <c:strRef>
              <c:f>Sheet1!$A$2:$A$5</c:f>
              <c:strCache>
                <c:ptCount val="4"/>
                <c:pt idx="0">
                  <c:v>2010</c:v>
                </c:pt>
                <c:pt idx="1">
                  <c:v>2011</c:v>
                </c:pt>
                <c:pt idx="2">
                  <c:v>2012</c:v>
                </c:pt>
                <c:pt idx="3">
                  <c:v>2013*</c:v>
                </c:pt>
              </c:strCache>
            </c:strRef>
          </c:cat>
          <c:val>
            <c:numRef>
              <c:f>Sheet1!$B$2:$B$5</c:f>
              <c:numCache>
                <c:formatCode>_(* #,##0_);_(* \(#,##0\);_(* "-"??_);_(@_)</c:formatCode>
                <c:ptCount val="4"/>
                <c:pt idx="0">
                  <c:v>47155.27</c:v>
                </c:pt>
                <c:pt idx="1">
                  <c:v>43695.450000000012</c:v>
                </c:pt>
                <c:pt idx="2">
                  <c:v>40781.61</c:v>
                </c:pt>
                <c:pt idx="3">
                  <c:v>38181.61</c:v>
                </c:pt>
              </c:numCache>
            </c:numRef>
          </c:val>
        </c:ser>
        <c:ser>
          <c:idx val="1"/>
          <c:order val="1"/>
          <c:tx>
            <c:strRef>
              <c:f>Sheet1!$C$1</c:f>
              <c:strCache>
                <c:ptCount val="1"/>
                <c:pt idx="0">
                  <c:v>Charter</c:v>
                </c:pt>
              </c:strCache>
            </c:strRef>
          </c:tx>
          <c:dLbls>
            <c:showVal val="1"/>
          </c:dLbls>
          <c:cat>
            <c:strRef>
              <c:f>Sheet1!$A$2:$A$5</c:f>
              <c:strCache>
                <c:ptCount val="4"/>
                <c:pt idx="0">
                  <c:v>2010</c:v>
                </c:pt>
                <c:pt idx="1">
                  <c:v>2011</c:v>
                </c:pt>
                <c:pt idx="2">
                  <c:v>2012</c:v>
                </c:pt>
                <c:pt idx="3">
                  <c:v>2013*</c:v>
                </c:pt>
              </c:strCache>
            </c:strRef>
          </c:cat>
          <c:val>
            <c:numRef>
              <c:f>Sheet1!$C$2:$C$5</c:f>
              <c:numCache>
                <c:formatCode>_(* #,##0_);_(* \(#,##0\);_(* "-"??_);_(@_)</c:formatCode>
                <c:ptCount val="4"/>
                <c:pt idx="0">
                  <c:v>13963.61</c:v>
                </c:pt>
                <c:pt idx="1">
                  <c:v>15248.79</c:v>
                </c:pt>
                <c:pt idx="2">
                  <c:v>16613.560000000001</c:v>
                </c:pt>
                <c:pt idx="3">
                  <c:v>18409.560000000001</c:v>
                </c:pt>
              </c:numCache>
            </c:numRef>
          </c:val>
        </c:ser>
        <c:shape val="cylinder"/>
        <c:axId val="133271936"/>
        <c:axId val="133273856"/>
        <c:axId val="0"/>
      </c:bar3DChart>
      <c:catAx>
        <c:axId val="133271936"/>
        <c:scaling>
          <c:orientation val="minMax"/>
        </c:scaling>
        <c:axPos val="b"/>
        <c:numFmt formatCode="General" sourceLinked="1"/>
        <c:tickLblPos val="nextTo"/>
        <c:crossAx val="133273856"/>
        <c:crosses val="autoZero"/>
        <c:auto val="1"/>
        <c:lblAlgn val="ctr"/>
        <c:lblOffset val="100"/>
      </c:catAx>
      <c:valAx>
        <c:axId val="133273856"/>
        <c:scaling>
          <c:orientation val="minMax"/>
        </c:scaling>
        <c:axPos val="l"/>
        <c:majorGridlines/>
        <c:numFmt formatCode="_(* #,##0_);_(* \(#,##0\);_(* &quot;-&quot;??_);_(@_)" sourceLinked="1"/>
        <c:tickLblPos val="nextTo"/>
        <c:crossAx val="133271936"/>
        <c:crosses val="autoZero"/>
        <c:crossBetween val="between"/>
      </c:valAx>
    </c:plotArea>
    <c:legend>
      <c:legendPos val="b"/>
      <c:layout/>
    </c:legend>
    <c:plotVisOnly val="1"/>
    <c:dispBlanksAs val="gap"/>
  </c:chart>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Sheet1!$B$1</c:f>
              <c:strCache>
                <c:ptCount val="1"/>
                <c:pt idx="0">
                  <c:v>Total Revenue</c:v>
                </c:pt>
              </c:strCache>
            </c:strRef>
          </c:tx>
          <c:dLbls>
            <c:showVal val="1"/>
          </c:dLbls>
          <c:cat>
            <c:strRef>
              <c:f>Sheet1!$A$2:$A$5</c:f>
              <c:strCache>
                <c:ptCount val="4"/>
                <c:pt idx="0">
                  <c:v>2010</c:v>
                </c:pt>
                <c:pt idx="1">
                  <c:v>2011</c:v>
                </c:pt>
                <c:pt idx="2">
                  <c:v>2012</c:v>
                </c:pt>
                <c:pt idx="3">
                  <c:v>2013*</c:v>
                </c:pt>
              </c:strCache>
            </c:strRef>
          </c:cat>
          <c:val>
            <c:numRef>
              <c:f>Sheet1!$B$2:$B$5</c:f>
              <c:numCache>
                <c:formatCode>0.0</c:formatCode>
                <c:ptCount val="4"/>
                <c:pt idx="0">
                  <c:v>662.7</c:v>
                </c:pt>
                <c:pt idx="1">
                  <c:v>668.2</c:v>
                </c:pt>
                <c:pt idx="2">
                  <c:v>654.20000000000005</c:v>
                </c:pt>
                <c:pt idx="3">
                  <c:v>611.29999999999995</c:v>
                </c:pt>
              </c:numCache>
            </c:numRef>
          </c:val>
        </c:ser>
        <c:ser>
          <c:idx val="1"/>
          <c:order val="1"/>
          <c:tx>
            <c:strRef>
              <c:f>Sheet1!$C$1</c:f>
              <c:strCache>
                <c:ptCount val="1"/>
                <c:pt idx="0">
                  <c:v>Total Revenue Excluding Charter</c:v>
                </c:pt>
              </c:strCache>
            </c:strRef>
          </c:tx>
          <c:dLbls>
            <c:showVal val="1"/>
          </c:dLbls>
          <c:cat>
            <c:strRef>
              <c:f>Sheet1!$A$2:$A$5</c:f>
              <c:strCache>
                <c:ptCount val="4"/>
                <c:pt idx="0">
                  <c:v>2010</c:v>
                </c:pt>
                <c:pt idx="1">
                  <c:v>2011</c:v>
                </c:pt>
                <c:pt idx="2">
                  <c:v>2012</c:v>
                </c:pt>
                <c:pt idx="3">
                  <c:v>2013*</c:v>
                </c:pt>
              </c:strCache>
            </c:strRef>
          </c:cat>
          <c:val>
            <c:numRef>
              <c:f>Sheet1!$C$2:$C$5</c:f>
              <c:numCache>
                <c:formatCode>0.0</c:formatCode>
                <c:ptCount val="4"/>
                <c:pt idx="0">
                  <c:v>564.40000000000009</c:v>
                </c:pt>
                <c:pt idx="1">
                  <c:v>562.20000000000005</c:v>
                </c:pt>
                <c:pt idx="2">
                  <c:v>537.20000000000005</c:v>
                </c:pt>
                <c:pt idx="3">
                  <c:v>481.59999999999985</c:v>
                </c:pt>
              </c:numCache>
            </c:numRef>
          </c:val>
        </c:ser>
        <c:marker val="1"/>
        <c:axId val="136546560"/>
        <c:axId val="136567040"/>
      </c:lineChart>
      <c:catAx>
        <c:axId val="136546560"/>
        <c:scaling>
          <c:orientation val="minMax"/>
        </c:scaling>
        <c:axPos val="b"/>
        <c:numFmt formatCode="General" sourceLinked="1"/>
        <c:tickLblPos val="nextTo"/>
        <c:crossAx val="136567040"/>
        <c:crosses val="autoZero"/>
        <c:auto val="1"/>
        <c:lblAlgn val="ctr"/>
        <c:lblOffset val="100"/>
      </c:catAx>
      <c:valAx>
        <c:axId val="136567040"/>
        <c:scaling>
          <c:orientation val="minMax"/>
          <c:max val="675"/>
          <c:min val="475"/>
        </c:scaling>
        <c:axPos val="l"/>
        <c:majorGridlines/>
        <c:numFmt formatCode="0.0" sourceLinked="1"/>
        <c:tickLblPos val="nextTo"/>
        <c:crossAx val="136546560"/>
        <c:crosses val="autoZero"/>
        <c:crossBetween val="between"/>
      </c:valAx>
    </c:plotArea>
    <c:legend>
      <c:legendPos val="b"/>
      <c:layout/>
    </c:legend>
    <c:plotVisOnly val="1"/>
    <c:dispBlanksAs val="gap"/>
  </c:chart>
  <c:txPr>
    <a:bodyPr/>
    <a:lstStyle/>
    <a:p>
      <a:pPr>
        <a:defRPr sz="1800"/>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FY </a:t>
            </a:r>
            <a:r>
              <a:rPr lang="en-US" dirty="0" smtClean="0"/>
              <a:t>2012-2013</a:t>
            </a:r>
          </a:p>
        </c:rich>
      </c:tx>
      <c:layout/>
    </c:title>
    <c:view3D>
      <c:rotX val="30"/>
      <c:perspective val="30"/>
    </c:view3D>
    <c:plotArea>
      <c:layout/>
      <c:pie3DChart>
        <c:varyColors val="1"/>
        <c:ser>
          <c:idx val="0"/>
          <c:order val="0"/>
          <c:tx>
            <c:strRef>
              <c:f>Sheet1!$B$1</c:f>
              <c:strCache>
                <c:ptCount val="1"/>
                <c:pt idx="0">
                  <c:v>Column1</c:v>
                </c:pt>
              </c:strCache>
            </c:strRef>
          </c:tx>
          <c:explosion val="26"/>
          <c:dPt>
            <c:idx val="0"/>
            <c:explosion val="0"/>
          </c:dPt>
          <c:dPt>
            <c:idx val="1"/>
            <c:explosion val="22"/>
          </c:dPt>
          <c:dPt>
            <c:idx val="2"/>
            <c:explosion val="22"/>
          </c:dPt>
          <c:dLbls>
            <c:dLbl>
              <c:idx val="0"/>
              <c:layout/>
              <c:tx>
                <c:rich>
                  <a:bodyPr/>
                  <a:lstStyle/>
                  <a:p>
                    <a:r>
                      <a:rPr lang="en-US" dirty="0"/>
                      <a:t>Salaries &amp; Benefits
</a:t>
                    </a:r>
                    <a:r>
                      <a:rPr lang="en-US" dirty="0" smtClean="0"/>
                      <a:t>61.3%</a:t>
                    </a:r>
                    <a:endParaRPr lang="en-US" dirty="0"/>
                  </a:p>
                </c:rich>
              </c:tx>
              <c:dLblPos val="outEnd"/>
              <c:showCatName val="1"/>
              <c:showPercent val="1"/>
            </c:dLbl>
            <c:numFmt formatCode="0.0%" sourceLinked="0"/>
            <c:dLblPos val="outEnd"/>
            <c:showCatName val="1"/>
            <c:showPercent val="1"/>
          </c:dLbls>
          <c:cat>
            <c:strRef>
              <c:f>Sheet1!$A$2:$A$4</c:f>
              <c:strCache>
                <c:ptCount val="3"/>
                <c:pt idx="0">
                  <c:v>Salaries &amp; Benefits</c:v>
                </c:pt>
                <c:pt idx="1">
                  <c:v>Charter School Pass-Through</c:v>
                </c:pt>
                <c:pt idx="2">
                  <c:v>All Other</c:v>
                </c:pt>
              </c:strCache>
            </c:strRef>
          </c:cat>
          <c:val>
            <c:numRef>
              <c:f>Sheet1!$B$2:$B$4</c:f>
              <c:numCache>
                <c:formatCode>"$"#,##0</c:formatCode>
                <c:ptCount val="3"/>
                <c:pt idx="0">
                  <c:v>393133568.7299999</c:v>
                </c:pt>
                <c:pt idx="1">
                  <c:v>129700000</c:v>
                </c:pt>
                <c:pt idx="2">
                  <c:v>119062884.88999999</c:v>
                </c:pt>
              </c:numCache>
            </c:numRef>
          </c:val>
        </c:ser>
        <c:ser>
          <c:idx val="1"/>
          <c:order val="1"/>
          <c:tx>
            <c:strRef>
              <c:f>Sheet1!$C$1</c:f>
              <c:strCache>
                <c:ptCount val="1"/>
                <c:pt idx="0">
                  <c:v>FY 2012-2013</c:v>
                </c:pt>
              </c:strCache>
            </c:strRef>
          </c:tx>
          <c:cat>
            <c:strRef>
              <c:f>Sheet1!$A$2:$A$4</c:f>
              <c:strCache>
                <c:ptCount val="3"/>
                <c:pt idx="0">
                  <c:v>Salaries &amp; Benefits</c:v>
                </c:pt>
                <c:pt idx="1">
                  <c:v>Charter School Pass-Through</c:v>
                </c:pt>
                <c:pt idx="2">
                  <c:v>All Other</c:v>
                </c:pt>
              </c:strCache>
            </c:strRef>
          </c:cat>
          <c:val>
            <c:numRef>
              <c:f>Sheet1!$C$2:$C$4</c:f>
              <c:numCache>
                <c:formatCode>0.0%</c:formatCode>
                <c:ptCount val="3"/>
                <c:pt idx="0">
                  <c:v>0.612456365061542</c:v>
                </c:pt>
                <c:pt idx="1">
                  <c:v>0.20205751140787864</c:v>
                </c:pt>
                <c:pt idx="2">
                  <c:v>0.18548612353057922</c:v>
                </c:pt>
              </c:numCache>
            </c:numRef>
          </c:val>
        </c:ser>
      </c:pie3DChart>
    </c:plotArea>
    <c:plotVisOnly val="1"/>
    <c:dispBlanksAs val="zero"/>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view3D>
      <c:rAngAx val="1"/>
    </c:view3D>
    <c:plotArea>
      <c:layout/>
      <c:bar3DChart>
        <c:barDir val="col"/>
        <c:grouping val="stacked"/>
        <c:ser>
          <c:idx val="0"/>
          <c:order val="0"/>
          <c:tx>
            <c:strRef>
              <c:f>Sheet1!$B$1</c:f>
              <c:strCache>
                <c:ptCount val="1"/>
                <c:pt idx="0">
                  <c:v>Expenditures</c:v>
                </c:pt>
              </c:strCache>
            </c:strRef>
          </c:tx>
          <c:dLbls>
            <c:dLbl>
              <c:idx val="0"/>
              <c:layout/>
              <c:showVal val="1"/>
            </c:dLbl>
            <c:dLbl>
              <c:idx val="1"/>
              <c:layout/>
              <c:showVal val="1"/>
            </c:dLbl>
            <c:dLbl>
              <c:idx val="2"/>
              <c:layout/>
              <c:showVal val="1"/>
            </c:dLbl>
            <c:dLbl>
              <c:idx val="3"/>
              <c:layout/>
              <c:showVal val="1"/>
            </c:dLbl>
            <c:dLbl>
              <c:idx val="4"/>
              <c:showVal val="1"/>
            </c:dLbl>
            <c:delete val="1"/>
          </c:dLbls>
          <c:cat>
            <c:strRef>
              <c:f>Sheet1!$A$2:$A$5</c:f>
              <c:strCache>
                <c:ptCount val="4"/>
                <c:pt idx="0">
                  <c:v>2010</c:v>
                </c:pt>
                <c:pt idx="1">
                  <c:v>2011</c:v>
                </c:pt>
                <c:pt idx="2">
                  <c:v>2012</c:v>
                </c:pt>
                <c:pt idx="3">
                  <c:v>*2013</c:v>
                </c:pt>
              </c:strCache>
            </c:strRef>
          </c:cat>
          <c:val>
            <c:numRef>
              <c:f>Sheet1!$B$2:$B$5</c:f>
              <c:numCache>
                <c:formatCode>_(* #,##0.0_);_(* \(#,##0.0\);_(* "-"??_);_(@_)</c:formatCode>
                <c:ptCount val="4"/>
                <c:pt idx="0">
                  <c:v>601.80000000000007</c:v>
                </c:pt>
                <c:pt idx="1">
                  <c:v>540.4</c:v>
                </c:pt>
                <c:pt idx="2">
                  <c:v>530.29999999999995</c:v>
                </c:pt>
                <c:pt idx="3">
                  <c:v>512.20000000000005</c:v>
                </c:pt>
              </c:numCache>
            </c:numRef>
          </c:val>
        </c:ser>
        <c:shape val="box"/>
        <c:axId val="110260224"/>
        <c:axId val="110272512"/>
        <c:axId val="0"/>
      </c:bar3DChart>
      <c:catAx>
        <c:axId val="110260224"/>
        <c:scaling>
          <c:orientation val="minMax"/>
        </c:scaling>
        <c:axPos val="b"/>
        <c:numFmt formatCode="General" sourceLinked="1"/>
        <c:tickLblPos val="nextTo"/>
        <c:crossAx val="110272512"/>
        <c:crosses val="autoZero"/>
        <c:auto val="1"/>
        <c:lblAlgn val="ctr"/>
        <c:lblOffset val="100"/>
      </c:catAx>
      <c:valAx>
        <c:axId val="110272512"/>
        <c:scaling>
          <c:orientation val="minMax"/>
        </c:scaling>
        <c:axPos val="l"/>
        <c:majorGridlines/>
        <c:numFmt formatCode="#,##0.0" sourceLinked="0"/>
        <c:tickLblPos val="nextTo"/>
        <c:crossAx val="110260224"/>
        <c:crosses val="autoZero"/>
        <c:crossBetween val="between"/>
      </c:valAx>
    </c:plotArea>
    <c:legend>
      <c:legendPos val="b"/>
      <c:layout/>
    </c:legend>
    <c:plotVisOnly val="1"/>
    <c:dispBlanksAs val="gap"/>
  </c:chart>
  <c:txPr>
    <a:bodyPr/>
    <a:lstStyle/>
    <a:p>
      <a:pPr>
        <a:defRPr sz="1800"/>
      </a:pPr>
      <a:endParaRPr lang="en-US"/>
    </a:p>
  </c:tx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0.60071</cdr:x>
      <cdr:y>0.13264</cdr:y>
    </cdr:from>
    <cdr:to>
      <cdr:x>0.86952</cdr:x>
      <cdr:y>0.36597</cdr:y>
    </cdr:to>
    <cdr:sp macro="" textlink="">
      <cdr:nvSpPr>
        <cdr:cNvPr id="8" name="TextBox 7"/>
        <cdr:cNvSpPr txBox="1"/>
      </cdr:nvSpPr>
      <cdr:spPr>
        <a:xfrm xmlns:a="http://schemas.openxmlformats.org/drawingml/2006/main">
          <a:off x="5108575" y="606425"/>
          <a:ext cx="22860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0.59175</cdr:x>
      <cdr:y>0.14931</cdr:y>
    </cdr:from>
    <cdr:to>
      <cdr:x>0.96808</cdr:x>
      <cdr:y>0.39931</cdr:y>
    </cdr:to>
    <cdr:sp macro="" textlink="">
      <cdr:nvSpPr>
        <cdr:cNvPr id="9" name="TextBox 8"/>
        <cdr:cNvSpPr txBox="1"/>
      </cdr:nvSpPr>
      <cdr:spPr>
        <a:xfrm xmlns:a="http://schemas.openxmlformats.org/drawingml/2006/main">
          <a:off x="5032383" y="682645"/>
          <a:ext cx="3200392"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smtClean="0">
            <a:solidFill>
              <a:schemeClr val="tx1"/>
            </a:solidFill>
          </a:endParaRPr>
        </a:p>
      </cdr:txBody>
    </cdr:sp>
  </cdr:relSizeAnchor>
  <cdr:relSizeAnchor xmlns:cdr="http://schemas.openxmlformats.org/drawingml/2006/chartDrawing">
    <cdr:from>
      <cdr:x>0.69927</cdr:x>
      <cdr:y>0.41597</cdr:y>
    </cdr:from>
    <cdr:to>
      <cdr:x>0.95016</cdr:x>
      <cdr:y>0.64931</cdr:y>
    </cdr:to>
    <cdr:sp macro="" textlink="">
      <cdr:nvSpPr>
        <cdr:cNvPr id="10" name="TextBox 9"/>
        <cdr:cNvSpPr txBox="1"/>
      </cdr:nvSpPr>
      <cdr:spPr>
        <a:xfrm xmlns:a="http://schemas.openxmlformats.org/drawingml/2006/main">
          <a:off x="5946775" y="1901825"/>
          <a:ext cx="21336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solidFill>
              <a:schemeClr val="tx1"/>
            </a:solidFill>
          </a:endParaRPr>
        </a:p>
      </cdr:txBody>
    </cdr:sp>
  </cdr:relSizeAnchor>
  <cdr:relSizeAnchor xmlns:cdr="http://schemas.openxmlformats.org/drawingml/2006/chartDrawing">
    <cdr:from>
      <cdr:x>0.40358</cdr:x>
      <cdr:y>0.14931</cdr:y>
    </cdr:from>
    <cdr:to>
      <cdr:x>0.52007</cdr:x>
      <cdr:y>0.26597</cdr:y>
    </cdr:to>
    <cdr:sp macro="" textlink="">
      <cdr:nvSpPr>
        <cdr:cNvPr id="6" name="TextBox 5"/>
        <cdr:cNvSpPr txBox="1"/>
      </cdr:nvSpPr>
      <cdr:spPr>
        <a:xfrm xmlns:a="http://schemas.openxmlformats.org/drawingml/2006/main">
          <a:off x="3432175" y="682625"/>
          <a:ext cx="990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0.21053</cdr:x>
      <cdr:y>0.47692</cdr:y>
    </cdr:from>
    <cdr:to>
      <cdr:x>0.2193</cdr:x>
      <cdr:y>0.8</cdr:y>
    </cdr:to>
    <cdr:sp macro="" textlink="">
      <cdr:nvSpPr>
        <cdr:cNvPr id="3" name="Left Brace 2"/>
        <cdr:cNvSpPr/>
      </cdr:nvSpPr>
      <cdr:spPr>
        <a:xfrm xmlns:a="http://schemas.openxmlformats.org/drawingml/2006/main">
          <a:off x="1828800" y="2362200"/>
          <a:ext cx="76200" cy="1600200"/>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0.21053</cdr:x>
      <cdr:y>0.09231</cdr:y>
    </cdr:from>
    <cdr:to>
      <cdr:x>0.21579</cdr:x>
      <cdr:y>0.29231</cdr:y>
    </cdr:to>
    <cdr:sp macro="" textlink="">
      <cdr:nvSpPr>
        <cdr:cNvPr id="4" name="Left Brace 3"/>
        <cdr:cNvSpPr/>
      </cdr:nvSpPr>
      <cdr:spPr>
        <a:xfrm xmlns:a="http://schemas.openxmlformats.org/drawingml/2006/main">
          <a:off x="1828800" y="457200"/>
          <a:ext cx="45719" cy="990600"/>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0.11404</cdr:x>
      <cdr:y>0.10769</cdr:y>
    </cdr:from>
    <cdr:to>
      <cdr:x>0.20175</cdr:x>
      <cdr:y>0.27692</cdr:y>
    </cdr:to>
    <cdr:sp macro="" textlink="">
      <cdr:nvSpPr>
        <cdr:cNvPr id="12" name="TextBox 11"/>
        <cdr:cNvSpPr txBox="1"/>
      </cdr:nvSpPr>
      <cdr:spPr>
        <a:xfrm xmlns:a="http://schemas.openxmlformats.org/drawingml/2006/main">
          <a:off x="990600" y="533400"/>
          <a:ext cx="7620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0.10526</cdr:x>
      <cdr:y>0.53846</cdr:y>
    </cdr:from>
    <cdr:to>
      <cdr:x>0.21053</cdr:x>
      <cdr:y>0.75385</cdr:y>
    </cdr:to>
    <cdr:sp macro="" textlink="">
      <cdr:nvSpPr>
        <cdr:cNvPr id="13" name="TextBox 12"/>
        <cdr:cNvSpPr txBox="1"/>
      </cdr:nvSpPr>
      <cdr:spPr>
        <a:xfrm xmlns:a="http://schemas.openxmlformats.org/drawingml/2006/main">
          <a:off x="914400" y="2667000"/>
          <a:ext cx="914400" cy="1066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0.11404</cdr:x>
      <cdr:y>0.10769</cdr:y>
    </cdr:from>
    <cdr:to>
      <cdr:x>0.2193</cdr:x>
      <cdr:y>0.29231</cdr:y>
    </cdr:to>
    <cdr:sp macro="" textlink="">
      <cdr:nvSpPr>
        <cdr:cNvPr id="14" name="TextBox 13"/>
        <cdr:cNvSpPr txBox="1"/>
      </cdr:nvSpPr>
      <cdr:spPr>
        <a:xfrm xmlns:a="http://schemas.openxmlformats.org/drawingml/2006/main">
          <a:off x="990600" y="533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0.09649</cdr:x>
      <cdr:y>0.15385</cdr:y>
    </cdr:from>
    <cdr:to>
      <cdr:x>0.2193</cdr:x>
      <cdr:y>0.33846</cdr:y>
    </cdr:to>
    <cdr:sp macro="" textlink="">
      <cdr:nvSpPr>
        <cdr:cNvPr id="15" name="TextBox 14"/>
        <cdr:cNvSpPr txBox="1"/>
      </cdr:nvSpPr>
      <cdr:spPr>
        <a:xfrm xmlns:a="http://schemas.openxmlformats.org/drawingml/2006/main">
          <a:off x="838200" y="762000"/>
          <a:ext cx="10668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$51.4 </a:t>
          </a:r>
        </a:p>
        <a:p xmlns:a="http://schemas.openxmlformats.org/drawingml/2006/main">
          <a:r>
            <a:rPr lang="en-US" sz="1800" dirty="0" smtClean="0"/>
            <a:t>million</a:t>
          </a:r>
          <a:endParaRPr lang="en-US" sz="1800" dirty="0"/>
        </a:p>
      </cdr:txBody>
    </cdr:sp>
  </cdr:relSizeAnchor>
  <cdr:relSizeAnchor xmlns:cdr="http://schemas.openxmlformats.org/drawingml/2006/chartDrawing">
    <cdr:from>
      <cdr:x>0.10526</cdr:x>
      <cdr:y>0.55385</cdr:y>
    </cdr:from>
    <cdr:to>
      <cdr:x>0.22807</cdr:x>
      <cdr:y>0.72308</cdr:y>
    </cdr:to>
    <cdr:sp macro="" textlink="">
      <cdr:nvSpPr>
        <cdr:cNvPr id="16" name="TextBox 15"/>
        <cdr:cNvSpPr txBox="1"/>
      </cdr:nvSpPr>
      <cdr:spPr>
        <a:xfrm xmlns:a="http://schemas.openxmlformats.org/drawingml/2006/main">
          <a:off x="914400" y="2743200"/>
          <a:ext cx="10668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$82.8 million</a:t>
          </a:r>
          <a:endParaRPr 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0.88596</cdr:x>
      <cdr:y>0.29231</cdr:y>
    </cdr:from>
    <cdr:to>
      <cdr:x>1</cdr:x>
      <cdr:y>0.46154</cdr:y>
    </cdr:to>
    <cdr:sp macro="" textlink="">
      <cdr:nvSpPr>
        <cdr:cNvPr id="2" name="TextBox 1"/>
        <cdr:cNvSpPr txBox="1"/>
      </cdr:nvSpPr>
      <cdr:spPr>
        <a:xfrm xmlns:a="http://schemas.openxmlformats.org/drawingml/2006/main">
          <a:off x="7696200" y="1447800"/>
          <a:ext cx="9906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$89.6 million</a:t>
          </a:r>
          <a:endParaRPr lang="en-US" sz="20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 y="7"/>
            <a:ext cx="3037841" cy="464820"/>
          </a:xfrm>
          <a:prstGeom prst="rect">
            <a:avLst/>
          </a:prstGeom>
        </p:spPr>
        <p:txBody>
          <a:bodyPr vert="horz" lIns="90905" tIns="45454" rIns="90905" bIns="45454" rtlCol="0"/>
          <a:lstStyle>
            <a:lvl1pPr algn="l">
              <a:defRPr sz="1100"/>
            </a:lvl1pPr>
          </a:lstStyle>
          <a:p>
            <a:endParaRPr lang="en-US" dirty="0"/>
          </a:p>
        </p:txBody>
      </p:sp>
      <p:sp>
        <p:nvSpPr>
          <p:cNvPr id="3" name="Date Placeholder 2"/>
          <p:cNvSpPr>
            <a:spLocks noGrp="1"/>
          </p:cNvSpPr>
          <p:nvPr>
            <p:ph type="dt" idx="1"/>
          </p:nvPr>
        </p:nvSpPr>
        <p:spPr>
          <a:xfrm>
            <a:off x="3970947" y="7"/>
            <a:ext cx="3037841" cy="464820"/>
          </a:xfrm>
          <a:prstGeom prst="rect">
            <a:avLst/>
          </a:prstGeom>
        </p:spPr>
        <p:txBody>
          <a:bodyPr vert="horz" lIns="90905" tIns="45454" rIns="90905" bIns="45454" rtlCol="0"/>
          <a:lstStyle>
            <a:lvl1pPr algn="r">
              <a:defRPr sz="1100"/>
            </a:lvl1pPr>
          </a:lstStyle>
          <a:p>
            <a:fld id="{37056895-52A9-4E8A-A886-1C05A771CB7B}" type="datetimeFigureOut">
              <a:rPr lang="en-US" smtClean="0"/>
              <a:pPr/>
              <a:t>9/18/2012</a:t>
            </a:fld>
            <a:endParaRPr lang="en-US" dirty="0"/>
          </a:p>
        </p:txBody>
      </p:sp>
      <p:sp>
        <p:nvSpPr>
          <p:cNvPr id="4" name="Slide Image Placeholder 3"/>
          <p:cNvSpPr>
            <a:spLocks noGrp="1" noRot="1" noChangeAspect="1"/>
          </p:cNvSpPr>
          <p:nvPr>
            <p:ph type="sldImg" idx="2"/>
          </p:nvPr>
        </p:nvSpPr>
        <p:spPr>
          <a:xfrm>
            <a:off x="1181100" y="695325"/>
            <a:ext cx="4649788" cy="3487738"/>
          </a:xfrm>
          <a:prstGeom prst="rect">
            <a:avLst/>
          </a:prstGeom>
          <a:noFill/>
          <a:ln w="12700">
            <a:solidFill>
              <a:prstClr val="black"/>
            </a:solidFill>
          </a:ln>
        </p:spPr>
        <p:txBody>
          <a:bodyPr vert="horz" lIns="90905" tIns="45454" rIns="90905" bIns="45454" rtlCol="0" anchor="ctr"/>
          <a:lstStyle/>
          <a:p>
            <a:endParaRPr lang="en-US" dirty="0"/>
          </a:p>
        </p:txBody>
      </p:sp>
      <p:sp>
        <p:nvSpPr>
          <p:cNvPr id="5" name="Notes Placeholder 4"/>
          <p:cNvSpPr>
            <a:spLocks noGrp="1"/>
          </p:cNvSpPr>
          <p:nvPr>
            <p:ph type="body" sz="quarter" idx="3"/>
          </p:nvPr>
        </p:nvSpPr>
        <p:spPr>
          <a:xfrm>
            <a:off x="701041" y="4415799"/>
            <a:ext cx="5608320" cy="4183380"/>
          </a:xfrm>
          <a:prstGeom prst="rect">
            <a:avLst/>
          </a:prstGeom>
        </p:spPr>
        <p:txBody>
          <a:bodyPr vert="horz" lIns="90905" tIns="45454" rIns="90905" bIns="454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1" y="8829974"/>
            <a:ext cx="3037841" cy="464820"/>
          </a:xfrm>
          <a:prstGeom prst="rect">
            <a:avLst/>
          </a:prstGeom>
        </p:spPr>
        <p:txBody>
          <a:bodyPr vert="horz" lIns="90905" tIns="45454" rIns="90905" bIns="45454"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947" y="8829974"/>
            <a:ext cx="3037841" cy="464820"/>
          </a:xfrm>
          <a:prstGeom prst="rect">
            <a:avLst/>
          </a:prstGeom>
        </p:spPr>
        <p:txBody>
          <a:bodyPr vert="horz" lIns="90905" tIns="45454" rIns="90905" bIns="45454" rtlCol="0" anchor="b"/>
          <a:lstStyle>
            <a:lvl1pPr algn="r">
              <a:defRPr sz="1100"/>
            </a:lvl1pPr>
          </a:lstStyle>
          <a:p>
            <a:fld id="{2045463E-1921-41AF-8218-32AFF09DD805}" type="slidenum">
              <a:rPr lang="en-US" smtClean="0"/>
              <a:pPr/>
              <a:t>‹#›</a:t>
            </a:fld>
            <a:endParaRPr lang="en-US" dirty="0"/>
          </a:p>
        </p:txBody>
      </p:sp>
    </p:spTree>
    <p:extLst>
      <p:ext uri="{BB962C8B-B14F-4D97-AF65-F5344CB8AC3E}">
        <p14:creationId xmlns="" xmlns:p14="http://schemas.microsoft.com/office/powerpoint/2010/main" val="173392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the money comes from</a:t>
            </a:r>
          </a:p>
          <a:p>
            <a:r>
              <a:rPr lang="en-US" baseline="0" dirty="0" smtClean="0"/>
              <a:t>The majority of dollars come from the state through foundation dollars which is shown in yellow or state reimbursements</a:t>
            </a:r>
          </a:p>
          <a:p>
            <a:r>
              <a:rPr lang="en-US" baseline="0" dirty="0" smtClean="0"/>
              <a:t>The district receives 23.7% from local property taxes</a:t>
            </a:r>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11</a:t>
            </a:fld>
            <a:endParaRPr lang="en-US" dirty="0"/>
          </a:p>
        </p:txBody>
      </p:sp>
    </p:spTree>
    <p:extLst>
      <p:ext uri="{BB962C8B-B14F-4D97-AF65-F5344CB8AC3E}">
        <p14:creationId xmlns="" xmlns:p14="http://schemas.microsoft.com/office/powerpoint/2010/main" val="2838026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district will receive new collection rate from Cuyahoga County in November/December</a:t>
            </a:r>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12</a:t>
            </a:fld>
            <a:endParaRPr lang="en-US" dirty="0"/>
          </a:p>
        </p:txBody>
      </p:sp>
    </p:spTree>
    <p:extLst>
      <p:ext uri="{BB962C8B-B14F-4D97-AF65-F5344CB8AC3E}">
        <p14:creationId xmlns="" xmlns:p14="http://schemas.microsoft.com/office/powerpoint/2010/main" val="585009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K-12 ADM for FY10 through FY13</a:t>
            </a:r>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14</a:t>
            </a:fld>
            <a:endParaRPr lang="en-US" dirty="0"/>
          </a:p>
        </p:txBody>
      </p:sp>
    </p:spTree>
    <p:extLst>
      <p:ext uri="{BB962C8B-B14F-4D97-AF65-F5344CB8AC3E}">
        <p14:creationId xmlns="" xmlns:p14="http://schemas.microsoft.com/office/powerpoint/2010/main" val="2303694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026">
              <a:defRPr/>
            </a:pPr>
            <a:r>
              <a:rPr lang="en-US" dirty="0" smtClean="0"/>
              <a:t>$80.6 million loss in revenue from FY11 to FY13 </a:t>
            </a:r>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15</a:t>
            </a:fld>
            <a:endParaRPr lang="en-US" dirty="0"/>
          </a:p>
        </p:txBody>
      </p:sp>
    </p:spTree>
    <p:extLst>
      <p:ext uri="{BB962C8B-B14F-4D97-AF65-F5344CB8AC3E}">
        <p14:creationId xmlns="" xmlns:p14="http://schemas.microsoft.com/office/powerpoint/2010/main" val="1647929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16</a:t>
            </a:fld>
            <a:endParaRPr lang="en-US" dirty="0"/>
          </a:p>
        </p:txBody>
      </p:sp>
    </p:spTree>
    <p:extLst>
      <p:ext uri="{BB962C8B-B14F-4D97-AF65-F5344CB8AC3E}">
        <p14:creationId xmlns="" xmlns:p14="http://schemas.microsoft.com/office/powerpoint/2010/main" val="3990270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Salaries</a:t>
            </a:r>
            <a:r>
              <a:rPr lang="en-US" baseline="0" dirty="0" smtClean="0"/>
              <a:t> and Benefits make up the largest piece of the Budget.  They account for 61.3% of the budget with the Charter School Pass-through.  If you back out the Charter school pass through, salaries and benefits make up over 80% of the budget.</a:t>
            </a:r>
          </a:p>
          <a:p>
            <a:r>
              <a:rPr lang="en-US" baseline="0" dirty="0" smtClean="0"/>
              <a:t>The budget assumes that the Charter School Pass-through will increase to $129.7 million.</a:t>
            </a:r>
          </a:p>
          <a:p>
            <a:r>
              <a:rPr lang="en-US" baseline="0" dirty="0" smtClean="0"/>
              <a:t>Budget assumes a total of 2,591 classroom teachers, of which 2,300 are budgeted within the general fund</a:t>
            </a:r>
            <a:r>
              <a:rPr lang="en-US" baseline="0" dirty="0" smtClean="0"/>
              <a:t>.  In total we are 515 less classroom teachers than FY 12.</a:t>
            </a:r>
            <a:endParaRPr lang="en-US" baseline="0" dirty="0" smtClean="0"/>
          </a:p>
          <a:p>
            <a:r>
              <a:rPr lang="en-US" baseline="0" dirty="0" smtClean="0"/>
              <a:t>Healthcare rates are forecasted to increase to 7.7% in FY 13</a:t>
            </a:r>
          </a:p>
          <a:p>
            <a:r>
              <a:rPr lang="en-US" baseline="0" dirty="0" smtClean="0"/>
              <a:t>Budget assumes all union agreements as currently defined.</a:t>
            </a:r>
          </a:p>
          <a:p>
            <a:r>
              <a:rPr lang="en-US" baseline="0" dirty="0" smtClean="0"/>
              <a:t>Budget assumes $3.2 textbook budget.</a:t>
            </a:r>
          </a:p>
          <a:p>
            <a:r>
              <a:rPr lang="en-US" baseline="0" dirty="0" smtClean="0"/>
              <a:t>On the next slide we will talk more about the expenditures.</a:t>
            </a:r>
          </a:p>
        </p:txBody>
      </p:sp>
      <p:sp>
        <p:nvSpPr>
          <p:cNvPr id="4" name="Slide Number Placeholder 3"/>
          <p:cNvSpPr>
            <a:spLocks noGrp="1"/>
          </p:cNvSpPr>
          <p:nvPr>
            <p:ph type="sldNum" sz="quarter" idx="10"/>
          </p:nvPr>
        </p:nvSpPr>
        <p:spPr/>
        <p:txBody>
          <a:bodyPr/>
          <a:lstStyle/>
          <a:p>
            <a:fld id="{2045463E-1921-41AF-8218-32AFF09DD805}"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total general</a:t>
            </a:r>
            <a:r>
              <a:rPr lang="en-US" baseline="0" dirty="0" smtClean="0"/>
              <a:t> fund expenditures without the $129.7 charter school pass-through are $512.2 million.</a:t>
            </a:r>
          </a:p>
          <a:p>
            <a:r>
              <a:rPr lang="en-US" baseline="0" dirty="0" smtClean="0"/>
              <a:t>Salaries and benefits include savings from the recent layoffs, employee separation plan (1.9) and union concessions.</a:t>
            </a:r>
          </a:p>
          <a:p>
            <a:r>
              <a:rPr lang="en-US" baseline="0" dirty="0" smtClean="0"/>
              <a:t>Salary and benefits were also offset slightly by shifting $4.3 from Title I and Title II-A.</a:t>
            </a:r>
          </a:p>
          <a:p>
            <a:r>
              <a:rPr lang="en-US" baseline="0" dirty="0" smtClean="0"/>
              <a:t>Healthcare rates are forecasted to increase 7.7% in FY 13.</a:t>
            </a:r>
          </a:p>
          <a:p>
            <a:r>
              <a:rPr lang="en-US" baseline="0" dirty="0" smtClean="0"/>
              <a:t>Purchase services include: tuition, RTA, Cabs and Vans, Payments in lieu of transportation.</a:t>
            </a:r>
          </a:p>
          <a:p>
            <a:r>
              <a:rPr lang="en-US" baseline="0" dirty="0" smtClean="0"/>
              <a:t>$3.2 million in the textbook budget</a:t>
            </a:r>
          </a:p>
          <a:p>
            <a:r>
              <a:rPr lang="en-US" baseline="0" dirty="0" smtClean="0"/>
              <a:t>No decreases at the school level.</a:t>
            </a:r>
          </a:p>
          <a:p>
            <a:r>
              <a:rPr lang="en-US" baseline="0" dirty="0" smtClean="0"/>
              <a:t>Met with member of the senior leadership team and cut 5% from their budget.  This is after a 20% cut in FY 12.  </a:t>
            </a:r>
            <a:endParaRPr lang="en-US" baseline="0" dirty="0" smtClean="0"/>
          </a:p>
          <a:p>
            <a:r>
              <a:rPr lang="en-US" baseline="0" dirty="0" smtClean="0"/>
              <a:t>When compared FY 2010 to FY 2013 we can see than the District has reduced its operating budget by almost $90 over the past three years.</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045463E-1921-41AF-8218-32AFF09DD805}" type="slidenum">
              <a:rPr lang="en-US" smtClean="0"/>
              <a:pPr/>
              <a:t>18</a:t>
            </a:fld>
            <a:endParaRPr lang="en-US" dirty="0"/>
          </a:p>
        </p:txBody>
      </p:sp>
    </p:spTree>
    <p:extLst>
      <p:ext uri="{BB962C8B-B14F-4D97-AF65-F5344CB8AC3E}">
        <p14:creationId xmlns="" xmlns:p14="http://schemas.microsoft.com/office/powerpoint/2010/main" val="4007102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updating this information within the 5-yr forecast, this would leave the District with a 13.1 M deficit for the current fiscal year.  Please keep in mind that we will be presenting the Board and community with an updated 5-yr forecast next month</a:t>
            </a:r>
            <a:r>
              <a:rPr lang="en-US" baseline="0" dirty="0" smtClean="0"/>
              <a:t>. </a:t>
            </a:r>
          </a:p>
          <a:p>
            <a:r>
              <a:rPr lang="en-US" baseline="0" dirty="0" smtClean="0"/>
              <a:t>There is quite a bit of information that we will be finding out over the next several weeks that can impact the 5 year forecast such as:</a:t>
            </a:r>
          </a:p>
          <a:p>
            <a:r>
              <a:rPr lang="en-US" baseline="0" dirty="0" smtClean="0"/>
              <a:t>The property tax settlement and collections</a:t>
            </a:r>
          </a:p>
          <a:p>
            <a:r>
              <a:rPr lang="en-US" baseline="0" dirty="0" smtClean="0"/>
              <a:t>Enrollment Projections.</a:t>
            </a:r>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19</a:t>
            </a:fld>
            <a:endParaRPr lang="en-US" dirty="0"/>
          </a:p>
        </p:txBody>
      </p:sp>
    </p:spTree>
    <p:extLst>
      <p:ext uri="{BB962C8B-B14F-4D97-AF65-F5344CB8AC3E}">
        <p14:creationId xmlns="" xmlns:p14="http://schemas.microsoft.com/office/powerpoint/2010/main" val="1278008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a:t>
            </a:r>
            <a:r>
              <a:rPr lang="en-US" baseline="0" dirty="0" smtClean="0"/>
              <a:t> to have a balanced budget by Oct 1, the District needed to do a $13.1 million adjustment, which was taken from salary and benefits.  We are currently still negotiating with the CTU and we are also hoping our revenues come in better than forecasted, meaning the passage of the levy or an increase in enrollment.</a:t>
            </a:r>
          </a:p>
          <a:p>
            <a:r>
              <a:rPr lang="en-US" baseline="0" dirty="0" smtClean="0"/>
              <a:t>If we can not find a solution with the CTU or revenue do not increase then with no other option to make second semester reductions, we will be left.</a:t>
            </a:r>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20</a:t>
            </a:fld>
            <a:endParaRPr lang="en-US" dirty="0"/>
          </a:p>
        </p:txBody>
      </p:sp>
    </p:spTree>
    <p:extLst>
      <p:ext uri="{BB962C8B-B14F-4D97-AF65-F5344CB8AC3E}">
        <p14:creationId xmlns="" xmlns:p14="http://schemas.microsoft.com/office/powerpoint/2010/main" val="2882753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21</a:t>
            </a:fld>
            <a:endParaRPr lang="en-US" dirty="0"/>
          </a:p>
        </p:txBody>
      </p:sp>
    </p:spTree>
    <p:extLst>
      <p:ext uri="{BB962C8B-B14F-4D97-AF65-F5344CB8AC3E}">
        <p14:creationId xmlns="" xmlns:p14="http://schemas.microsoft.com/office/powerpoint/2010/main" val="272638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2</a:t>
            </a:fld>
            <a:endParaRPr lang="en-US" dirty="0"/>
          </a:p>
        </p:txBody>
      </p:sp>
    </p:spTree>
    <p:extLst>
      <p:ext uri="{BB962C8B-B14F-4D97-AF65-F5344CB8AC3E}">
        <p14:creationId xmlns="" xmlns:p14="http://schemas.microsoft.com/office/powerpoint/2010/main" val="3009660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t>
            </a:r>
            <a:r>
              <a:rPr lang="en-US" baseline="0" dirty="0" smtClean="0"/>
              <a:t> updated slide to show the $13.1 million adjustment, with a balanced budget.</a:t>
            </a:r>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22</a:t>
            </a:fld>
            <a:endParaRPr lang="en-US" dirty="0"/>
          </a:p>
        </p:txBody>
      </p:sp>
    </p:spTree>
    <p:extLst>
      <p:ext uri="{BB962C8B-B14F-4D97-AF65-F5344CB8AC3E}">
        <p14:creationId xmlns="" xmlns:p14="http://schemas.microsoft.com/office/powerpoint/2010/main" val="4161571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Separation Plan – 299 Employees Accepted</a:t>
            </a:r>
            <a:r>
              <a:rPr lang="en-US" baseline="0" dirty="0" smtClean="0"/>
              <a:t>, because of this we were able to recall 259 teachers that would have other wised </a:t>
            </a:r>
            <a:r>
              <a:rPr lang="en-US" baseline="0" smtClean="0"/>
              <a:t>been laid-off.</a:t>
            </a:r>
            <a:endParaRPr lang="en-US" dirty="0" smtClean="0"/>
          </a:p>
          <a:p>
            <a:endParaRPr lang="en-US" dirty="0" smtClean="0"/>
          </a:p>
          <a:p>
            <a:endParaRPr lang="en-US" dirty="0" smtClean="0"/>
          </a:p>
          <a:p>
            <a:r>
              <a:rPr lang="en-US" dirty="0" smtClean="0"/>
              <a:t>Labor</a:t>
            </a:r>
            <a:r>
              <a:rPr lang="en-US" baseline="0" dirty="0" smtClean="0"/>
              <a:t> Negotiations – on average we received a 6% wage concession from the 8 unions that have agreed to a contract.</a:t>
            </a:r>
          </a:p>
          <a:p>
            <a:r>
              <a:rPr lang="en-US" baseline="0" dirty="0" smtClean="0"/>
              <a:t>Operational Efficiencies:</a:t>
            </a:r>
          </a:p>
          <a:p>
            <a:r>
              <a:rPr lang="en-US" baseline="0" dirty="0" smtClean="0"/>
              <a:t>Utilities - $700,000 less</a:t>
            </a:r>
          </a:p>
          <a:p>
            <a:r>
              <a:rPr lang="en-US" baseline="0" dirty="0" smtClean="0"/>
              <a:t>Transportation – Negotiated lower rates with RTA – also for FY 13 we are transporting 2,500 more K-8 students and implemented a shuttle services for all H.S students within a 3 mile radius.</a:t>
            </a:r>
          </a:p>
          <a:p>
            <a:endParaRPr lang="en-US" baseline="0" dirty="0" smtClean="0"/>
          </a:p>
          <a:p>
            <a:r>
              <a:rPr lang="en-US" baseline="0" dirty="0" smtClean="0"/>
              <a:t>Levy – If this were to pass, this would generate about $50-$60 million a year and about $25-$30 million this year.</a:t>
            </a:r>
          </a:p>
        </p:txBody>
      </p:sp>
      <p:sp>
        <p:nvSpPr>
          <p:cNvPr id="4" name="Slide Number Placeholder 3"/>
          <p:cNvSpPr>
            <a:spLocks noGrp="1"/>
          </p:cNvSpPr>
          <p:nvPr>
            <p:ph type="sldNum" sz="quarter" idx="10"/>
          </p:nvPr>
        </p:nvSpPr>
        <p:spPr/>
        <p:txBody>
          <a:bodyPr/>
          <a:lstStyle/>
          <a:p>
            <a:fld id="{2045463E-1921-41AF-8218-32AFF09DD805}" type="slidenum">
              <a:rPr lang="en-US" smtClean="0"/>
              <a:pPr/>
              <a:t>23</a:t>
            </a:fld>
            <a:endParaRPr lang="en-US" dirty="0"/>
          </a:p>
        </p:txBody>
      </p:sp>
    </p:spTree>
    <p:extLst>
      <p:ext uri="{BB962C8B-B14F-4D97-AF65-F5344CB8AC3E}">
        <p14:creationId xmlns="" xmlns:p14="http://schemas.microsoft.com/office/powerpoint/2010/main" val="2882753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24</a:t>
            </a:fld>
            <a:endParaRPr lang="en-US" dirty="0"/>
          </a:p>
        </p:txBody>
      </p:sp>
    </p:spTree>
    <p:extLst>
      <p:ext uri="{BB962C8B-B14F-4D97-AF65-F5344CB8AC3E}">
        <p14:creationId xmlns="" xmlns:p14="http://schemas.microsoft.com/office/powerpoint/2010/main" val="1085220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25</a:t>
            </a:fld>
            <a:endParaRPr lang="en-US" dirty="0"/>
          </a:p>
        </p:txBody>
      </p:sp>
    </p:spTree>
    <p:extLst>
      <p:ext uri="{BB962C8B-B14F-4D97-AF65-F5344CB8AC3E}">
        <p14:creationId xmlns="" xmlns:p14="http://schemas.microsoft.com/office/powerpoint/2010/main" val="2882753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26</a:t>
            </a:fld>
            <a:endParaRPr lang="en-US" dirty="0"/>
          </a:p>
        </p:txBody>
      </p:sp>
    </p:spTree>
    <p:extLst>
      <p:ext uri="{BB962C8B-B14F-4D97-AF65-F5344CB8AC3E}">
        <p14:creationId xmlns="" xmlns:p14="http://schemas.microsoft.com/office/powerpoint/2010/main" val="40350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3</a:t>
            </a:fld>
            <a:endParaRPr lang="en-US" dirty="0"/>
          </a:p>
        </p:txBody>
      </p:sp>
    </p:spTree>
    <p:extLst>
      <p:ext uri="{BB962C8B-B14F-4D97-AF65-F5344CB8AC3E}">
        <p14:creationId xmlns="" xmlns:p14="http://schemas.microsoft.com/office/powerpoint/2010/main" val="108522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5</a:t>
            </a:fld>
            <a:endParaRPr lang="en-US" dirty="0"/>
          </a:p>
        </p:txBody>
      </p:sp>
    </p:spTree>
    <p:extLst>
      <p:ext uri="{BB962C8B-B14F-4D97-AF65-F5344CB8AC3E}">
        <p14:creationId xmlns="" xmlns:p14="http://schemas.microsoft.com/office/powerpoint/2010/main" val="108522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6</a:t>
            </a:fld>
            <a:endParaRPr lang="en-US" dirty="0"/>
          </a:p>
        </p:txBody>
      </p:sp>
    </p:spTree>
    <p:extLst>
      <p:ext uri="{BB962C8B-B14F-4D97-AF65-F5344CB8AC3E}">
        <p14:creationId xmlns="" xmlns:p14="http://schemas.microsoft.com/office/powerpoint/2010/main" val="218730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7</a:t>
            </a:fld>
            <a:endParaRPr lang="en-US" dirty="0"/>
          </a:p>
        </p:txBody>
      </p:sp>
    </p:spTree>
    <p:extLst>
      <p:ext uri="{BB962C8B-B14F-4D97-AF65-F5344CB8AC3E}">
        <p14:creationId xmlns="" xmlns:p14="http://schemas.microsoft.com/office/powerpoint/2010/main" val="4043390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8</a:t>
            </a:fld>
            <a:endParaRPr lang="en-US" dirty="0"/>
          </a:p>
        </p:txBody>
      </p:sp>
    </p:spTree>
    <p:extLst>
      <p:ext uri="{BB962C8B-B14F-4D97-AF65-F5344CB8AC3E}">
        <p14:creationId xmlns="" xmlns:p14="http://schemas.microsoft.com/office/powerpoint/2010/main" val="2614242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the money comes from</a:t>
            </a:r>
          </a:p>
          <a:p>
            <a:r>
              <a:rPr lang="en-US" baseline="0" dirty="0" smtClean="0"/>
              <a:t>The majority of dollars come from the state through foundation dollars which is shown in yellow or state reimbursements</a:t>
            </a:r>
          </a:p>
          <a:p>
            <a:r>
              <a:rPr lang="en-US" baseline="0" dirty="0" smtClean="0"/>
              <a:t>The district receives 23.7% from local property taxes</a:t>
            </a:r>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9</a:t>
            </a:fld>
            <a:endParaRPr lang="en-US" dirty="0"/>
          </a:p>
        </p:txBody>
      </p:sp>
    </p:spTree>
    <p:extLst>
      <p:ext uri="{BB962C8B-B14F-4D97-AF65-F5344CB8AC3E}">
        <p14:creationId xmlns="" xmlns:p14="http://schemas.microsoft.com/office/powerpoint/2010/main" val="2838026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5463E-1921-41AF-8218-32AFF09DD805}" type="slidenum">
              <a:rPr lang="en-US" smtClean="0"/>
              <a:pPr/>
              <a:t>10</a:t>
            </a:fld>
            <a:endParaRPr lang="en-US" dirty="0"/>
          </a:p>
        </p:txBody>
      </p:sp>
    </p:spTree>
    <p:extLst>
      <p:ext uri="{BB962C8B-B14F-4D97-AF65-F5344CB8AC3E}">
        <p14:creationId xmlns="" xmlns:p14="http://schemas.microsoft.com/office/powerpoint/2010/main" val="222037355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1.xml"/><Relationship Id="rId1" Type="http://schemas.openxmlformats.org/officeDocument/2006/relationships/video" Target="../media/media1.wmv"/><Relationship Id="rId5"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1.xml"/><Relationship Id="rId1" Type="http://schemas.openxmlformats.org/officeDocument/2006/relationships/video"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1.xml"/><Relationship Id="rId1" Type="http://schemas.openxmlformats.org/officeDocument/2006/relationships/video" Target="../media/media1.wmv"/><Relationship Id="rId5" Type="http://schemas.openxmlformats.org/officeDocument/2006/relationships/image" Target="../media/image3.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1.xml"/><Relationship Id="rId1" Type="http://schemas.openxmlformats.org/officeDocument/2006/relationships/video"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1.xml"/><Relationship Id="rId1" Type="http://schemas.openxmlformats.org/officeDocument/2006/relationships/video" Target="../media/media1.wmv"/><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Animated clouds.wmv">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rotWithShape="1">
          <a:blip r:embed="rId4" cstate="print">
            <a:lum bright="10000"/>
          </a:blip>
          <a:srcRect l="4494" t="26120" r="4720" b="14091"/>
          <a:stretch/>
        </p:blipFill>
        <p:spPr>
          <a:xfrm flipH="1">
            <a:off x="0" y="0"/>
            <a:ext cx="9144000" cy="4014702"/>
          </a:xfrm>
          <a:prstGeom prst="rect">
            <a:avLst/>
          </a:prstGeom>
        </p:spPr>
      </p:pic>
      <p:sp>
        <p:nvSpPr>
          <p:cNvPr id="9" name="Rectangle 8"/>
          <p:cNvSpPr/>
          <p:nvPr/>
        </p:nvSpPr>
        <p:spPr>
          <a:xfrm>
            <a:off x="0" y="2057400"/>
            <a:ext cx="9144000" cy="1981200"/>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2877554"/>
            <a:ext cx="7391400" cy="3599446"/>
          </a:xfrm>
          <a:prstGeom prst="rect">
            <a:avLst/>
          </a:prstGeom>
        </p:spPr>
      </p:pic>
      <p:sp>
        <p:nvSpPr>
          <p:cNvPr id="2" name="Title 1"/>
          <p:cNvSpPr>
            <a:spLocks noGrp="1"/>
          </p:cNvSpPr>
          <p:nvPr>
            <p:ph type="ctrTitle"/>
          </p:nvPr>
        </p:nvSpPr>
        <p:spPr>
          <a:xfrm>
            <a:off x="228600" y="990600"/>
            <a:ext cx="86868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4724400" y="4114800"/>
            <a:ext cx="4191000" cy="19812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B7AFA6-AB89-4BCB-BCE1-DE23789CD8E0}" type="datetime1">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CBFC88-5924-455D-A0C0-85AB3C00A5CC}" type="slidenum">
              <a:rPr lang="en-US" smtClean="0"/>
              <a:pPr/>
              <a:t>‹#›</a:t>
            </a:fld>
            <a:endParaRPr lang="en-US" dirty="0"/>
          </a:p>
        </p:txBody>
      </p:sp>
    </p:spTree>
    <p:extLst>
      <p:ext uri="{BB962C8B-B14F-4D97-AF65-F5344CB8AC3E}">
        <p14:creationId xmlns="" xmlns:p14="http://schemas.microsoft.com/office/powerpoint/2010/main" val="41170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95400"/>
            <a:ext cx="7010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AA7A98-BCCD-40D0-B57D-8B7E0F988942}" type="datetime1">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CBFC88-5924-455D-A0C0-85AB3C00A5CC}" type="slidenum">
              <a:rPr lang="en-US" smtClean="0"/>
              <a:pPr/>
              <a:t>‹#›</a:t>
            </a:fld>
            <a:endParaRPr lang="en-US" dirty="0"/>
          </a:p>
        </p:txBody>
      </p:sp>
    </p:spTree>
    <p:extLst>
      <p:ext uri="{BB962C8B-B14F-4D97-AF65-F5344CB8AC3E}">
        <p14:creationId xmlns="" xmlns:p14="http://schemas.microsoft.com/office/powerpoint/2010/main" val="385032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Animated clouds.wmv">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rotWithShape="1">
          <a:blip r:embed="rId4" cstate="print">
            <a:lum bright="10000"/>
          </a:blip>
          <a:srcRect l="4494" t="26120" r="4720" b="62105"/>
          <a:stretch/>
        </p:blipFill>
        <p:spPr>
          <a:xfrm flipH="1">
            <a:off x="0" y="6067313"/>
            <a:ext cx="9144000" cy="790687"/>
          </a:xfrm>
          <a:prstGeom prst="rect">
            <a:avLst/>
          </a:prstGeom>
        </p:spPr>
      </p:pic>
      <p:pic>
        <p:nvPicPr>
          <p:cNvPr id="8" name="Picture 7"/>
          <p:cNvPicPr>
            <a:picLocks noChangeAspect="1"/>
          </p:cNvPicPr>
          <p:nvPr/>
        </p:nvPicPr>
        <p:blipFill rotWithShape="1">
          <a:blip r:embed="rId5" cstate="print">
            <a:extLst>
              <a:ext uri="{28A0092B-C50C-407E-A947-70E740481C1C}">
                <a14:useLocalDpi xmlns="" xmlns:a14="http://schemas.microsoft.com/office/drawing/2010/main" val="0"/>
              </a:ext>
            </a:extLst>
          </a:blip>
          <a:srcRect r="35794"/>
          <a:stretch/>
        </p:blipFill>
        <p:spPr>
          <a:xfrm>
            <a:off x="7010400" y="5215549"/>
            <a:ext cx="2133600" cy="1618246"/>
          </a:xfrm>
          <a:prstGeom prst="rect">
            <a:avLst/>
          </a:prstGeom>
        </p:spPr>
      </p:pic>
      <p:sp>
        <p:nvSpPr>
          <p:cNvPr id="2" name="Vertical Title 1"/>
          <p:cNvSpPr>
            <a:spLocks noGrp="1"/>
          </p:cNvSpPr>
          <p:nvPr>
            <p:ph type="title" orient="vert"/>
          </p:nvPr>
        </p:nvSpPr>
        <p:spPr>
          <a:xfrm>
            <a:off x="6841864" y="120126"/>
            <a:ext cx="2057400" cy="5290073"/>
          </a:xfrm>
        </p:spPr>
        <p:txBody>
          <a:bodyPr vert="eaVert"/>
          <a:lstStyle>
            <a:lvl1pPr algn="l">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0126"/>
            <a:ext cx="6553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EAE77-5520-4872-B88B-DC0F64FA6604}" type="datetime1">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CBFC88-5924-455D-A0C0-85AB3C00A5CC}" type="slidenum">
              <a:rPr lang="en-US" smtClean="0"/>
              <a:pPr/>
              <a:t>‹#›</a:t>
            </a:fld>
            <a:endParaRPr lang="en-US" dirty="0"/>
          </a:p>
        </p:txBody>
      </p:sp>
    </p:spTree>
    <p:extLst>
      <p:ext uri="{BB962C8B-B14F-4D97-AF65-F5344CB8AC3E}">
        <p14:creationId xmlns="" xmlns:p14="http://schemas.microsoft.com/office/powerpoint/2010/main" val="42155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C8264-F927-4059-87A7-B377E27325D4}" type="datetime1">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CBFC88-5924-455D-A0C0-85AB3C00A5CC}" type="slidenum">
              <a:rPr lang="en-US" smtClean="0"/>
              <a:pPr/>
              <a:t>‹#›</a:t>
            </a:fld>
            <a:endParaRPr lang="en-US" dirty="0"/>
          </a:p>
        </p:txBody>
      </p:sp>
    </p:spTree>
    <p:extLst>
      <p:ext uri="{BB962C8B-B14F-4D97-AF65-F5344CB8AC3E}">
        <p14:creationId xmlns="" xmlns:p14="http://schemas.microsoft.com/office/powerpoint/2010/main" val="3447867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Animated clouds.wmv">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rotWithShape="1">
          <a:blip r:embed="rId4" cstate="print">
            <a:lum bright="10000"/>
          </a:blip>
          <a:srcRect l="4494" t="26120" r="4720" b="22814"/>
          <a:stretch/>
        </p:blipFill>
        <p:spPr>
          <a:xfrm flipH="1">
            <a:off x="0" y="0"/>
            <a:ext cx="9144000" cy="3429000"/>
          </a:xfrm>
          <a:prstGeom prst="rect">
            <a:avLst/>
          </a:prstGeom>
        </p:spPr>
      </p:pic>
      <p:sp>
        <p:nvSpPr>
          <p:cNvPr id="9" name="Rectangle 8"/>
          <p:cNvSpPr/>
          <p:nvPr/>
        </p:nvSpPr>
        <p:spPr>
          <a:xfrm>
            <a:off x="0" y="1447800"/>
            <a:ext cx="9144000" cy="1981200"/>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4800985"/>
            <a:ext cx="8686800" cy="1362075"/>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3505200"/>
            <a:ext cx="4343400" cy="129578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B5CACC-8A7B-4519-B700-13460AB20DC9}" type="datetime1">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CBFC88-5924-455D-A0C0-85AB3C00A5CC}" type="slidenum">
              <a:rPr lang="en-US" smtClean="0"/>
              <a:pPr/>
              <a:t>‹#›</a:t>
            </a:fld>
            <a:endParaRPr lang="en-US" dirty="0"/>
          </a:p>
        </p:txBody>
      </p:sp>
      <p:pic>
        <p:nvPicPr>
          <p:cNvPr id="8" name="Picture 7"/>
          <p:cNvPicPr>
            <a:picLocks noChangeAspect="1"/>
          </p:cNvPicPr>
          <p:nvPr/>
        </p:nvPicPr>
        <p:blipFill rotWithShape="1">
          <a:blip r:embed="rId5" cstate="print">
            <a:extLst>
              <a:ext uri="{28A0092B-C50C-407E-A947-70E740481C1C}">
                <a14:useLocalDpi xmlns="" xmlns:a14="http://schemas.microsoft.com/office/drawing/2010/main" val="0"/>
              </a:ext>
            </a:extLst>
          </a:blip>
          <a:srcRect r="27381"/>
          <a:stretch/>
        </p:blipFill>
        <p:spPr>
          <a:xfrm>
            <a:off x="4495800" y="1759754"/>
            <a:ext cx="4648200" cy="3117046"/>
          </a:xfrm>
          <a:prstGeom prst="rect">
            <a:avLst/>
          </a:prstGeom>
        </p:spPr>
      </p:pic>
    </p:spTree>
    <p:extLst>
      <p:ext uri="{BB962C8B-B14F-4D97-AF65-F5344CB8AC3E}">
        <p14:creationId xmlns="" xmlns:p14="http://schemas.microsoft.com/office/powerpoint/2010/main" val="149883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BDDF92-6146-403C-8A78-AE9A11B150B3}" type="datetime1">
              <a:rPr lang="en-US" smtClean="0"/>
              <a:pPr/>
              <a:t>9/18/2012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CBFC88-5924-455D-A0C0-85AB3C00A5CC}" type="slidenum">
              <a:rPr lang="en-US" smtClean="0"/>
              <a:pPr/>
              <a:t>‹#›</a:t>
            </a:fld>
            <a:endParaRPr lang="en-US" dirty="0"/>
          </a:p>
        </p:txBody>
      </p:sp>
    </p:spTree>
    <p:extLst>
      <p:ext uri="{BB962C8B-B14F-4D97-AF65-F5344CB8AC3E}">
        <p14:creationId xmlns="" xmlns:p14="http://schemas.microsoft.com/office/powerpoint/2010/main" val="215684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719432"/>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359194"/>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19432"/>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9194"/>
            <a:ext cx="4270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F274A4-B6AF-41E4-BD16-D8F87CCDA316}" type="datetime1">
              <a:rPr lang="en-US" smtClean="0"/>
              <a:pPr/>
              <a:t>9/18/2012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CBFC88-5924-455D-A0C0-85AB3C00A5CC}" type="slidenum">
              <a:rPr lang="en-US" smtClean="0"/>
              <a:pPr/>
              <a:t>‹#›</a:t>
            </a:fld>
            <a:endParaRPr lang="en-US" dirty="0"/>
          </a:p>
        </p:txBody>
      </p:sp>
    </p:spTree>
    <p:extLst>
      <p:ext uri="{BB962C8B-B14F-4D97-AF65-F5344CB8AC3E}">
        <p14:creationId xmlns="" xmlns:p14="http://schemas.microsoft.com/office/powerpoint/2010/main" val="244979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9DEBD8-ED96-4D70-9AFD-C58B3A3DC799}" type="datetime1">
              <a:rPr lang="en-US" smtClean="0"/>
              <a:pPr/>
              <a:t>9/18/2012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CBFC88-5924-455D-A0C0-85AB3C00A5CC}" type="slidenum">
              <a:rPr lang="en-US" smtClean="0"/>
              <a:pPr/>
              <a:t>‹#›</a:t>
            </a:fld>
            <a:endParaRPr lang="en-US" dirty="0"/>
          </a:p>
        </p:txBody>
      </p:sp>
    </p:spTree>
    <p:extLst>
      <p:ext uri="{BB962C8B-B14F-4D97-AF65-F5344CB8AC3E}">
        <p14:creationId xmlns="" xmlns:p14="http://schemas.microsoft.com/office/powerpoint/2010/main" val="121309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82301D-C339-430A-820C-F7BCBFA97E6C}" type="datetime1">
              <a:rPr lang="en-US" smtClean="0"/>
              <a:pPr/>
              <a:t>9/18/2012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CBFC88-5924-455D-A0C0-85AB3C00A5CC}" type="slidenum">
              <a:rPr lang="en-US" smtClean="0"/>
              <a:pPr/>
              <a:t>‹#›</a:t>
            </a:fld>
            <a:endParaRPr lang="en-US" dirty="0"/>
          </a:p>
        </p:txBody>
      </p:sp>
    </p:spTree>
    <p:extLst>
      <p:ext uri="{BB962C8B-B14F-4D97-AF65-F5344CB8AC3E}">
        <p14:creationId xmlns="" xmlns:p14="http://schemas.microsoft.com/office/powerpoint/2010/main" val="336459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Animated clouds.wmv">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rotWithShape="1">
          <a:blip r:embed="rId4" cstate="print">
            <a:lum bright="10000"/>
          </a:blip>
          <a:srcRect l="4494" t="26120" r="4720" b="62105"/>
          <a:stretch/>
        </p:blipFill>
        <p:spPr>
          <a:xfrm flipH="1">
            <a:off x="0" y="6067313"/>
            <a:ext cx="9144000" cy="790687"/>
          </a:xfrm>
          <a:prstGeom prst="rect">
            <a:avLst/>
          </a:prstGeom>
        </p:spPr>
      </p:pic>
      <p:pic>
        <p:nvPicPr>
          <p:cNvPr id="10" name="Picture 9"/>
          <p:cNvPicPr>
            <a:picLocks noChangeAspect="1"/>
          </p:cNvPicPr>
          <p:nvPr/>
        </p:nvPicPr>
        <p:blipFill rotWithShape="1">
          <a:blip r:embed="rId5" cstate="print">
            <a:extLst>
              <a:ext uri="{28A0092B-C50C-407E-A947-70E740481C1C}">
                <a14:useLocalDpi xmlns="" xmlns:a14="http://schemas.microsoft.com/office/drawing/2010/main" val="0"/>
              </a:ext>
            </a:extLst>
          </a:blip>
          <a:srcRect r="35794"/>
          <a:stretch/>
        </p:blipFill>
        <p:spPr>
          <a:xfrm>
            <a:off x="7010400" y="5215549"/>
            <a:ext cx="2133600" cy="1618246"/>
          </a:xfrm>
          <a:prstGeom prst="rect">
            <a:avLst/>
          </a:prstGeom>
        </p:spPr>
      </p:pic>
      <p:sp>
        <p:nvSpPr>
          <p:cNvPr id="2" name="Title 1"/>
          <p:cNvSpPr>
            <a:spLocks noGrp="1"/>
          </p:cNvSpPr>
          <p:nvPr>
            <p:ph type="title"/>
          </p:nvPr>
        </p:nvSpPr>
        <p:spPr>
          <a:xfrm>
            <a:off x="228600" y="90487"/>
            <a:ext cx="3236913" cy="1162050"/>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90487"/>
            <a:ext cx="53403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1252537"/>
            <a:ext cx="3236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4F4E62-0758-40CD-ABC8-A4AFA4629D3C}" type="datetime1">
              <a:rPr lang="en-US" smtClean="0"/>
              <a:pPr/>
              <a:t>9/18/2012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CBFC88-5924-455D-A0C0-85AB3C00A5CC}" type="slidenum">
              <a:rPr lang="en-US" smtClean="0"/>
              <a:pPr/>
              <a:t>‹#›</a:t>
            </a:fld>
            <a:endParaRPr lang="en-US" dirty="0"/>
          </a:p>
        </p:txBody>
      </p:sp>
    </p:spTree>
    <p:extLst>
      <p:ext uri="{BB962C8B-B14F-4D97-AF65-F5344CB8AC3E}">
        <p14:creationId xmlns="" xmlns:p14="http://schemas.microsoft.com/office/powerpoint/2010/main" val="230839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Animated clouds.wmv">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rotWithShape="1">
          <a:blip r:embed="rId4" cstate="print">
            <a:lum bright="10000"/>
          </a:blip>
          <a:srcRect l="4494" t="26120" r="4720" b="62105"/>
          <a:stretch/>
        </p:blipFill>
        <p:spPr>
          <a:xfrm flipH="1">
            <a:off x="0" y="6067313"/>
            <a:ext cx="9144000" cy="790687"/>
          </a:xfrm>
          <a:prstGeom prst="rect">
            <a:avLst/>
          </a:prstGeom>
        </p:spPr>
      </p:pic>
      <p:pic>
        <p:nvPicPr>
          <p:cNvPr id="9" name="Picture 8"/>
          <p:cNvPicPr>
            <a:picLocks noChangeAspect="1"/>
          </p:cNvPicPr>
          <p:nvPr/>
        </p:nvPicPr>
        <p:blipFill rotWithShape="1">
          <a:blip r:embed="rId5" cstate="print">
            <a:extLst>
              <a:ext uri="{28A0092B-C50C-407E-A947-70E740481C1C}">
                <a14:useLocalDpi xmlns="" xmlns:a14="http://schemas.microsoft.com/office/drawing/2010/main" val="0"/>
              </a:ext>
            </a:extLst>
          </a:blip>
          <a:srcRect r="35794"/>
          <a:stretch/>
        </p:blipFill>
        <p:spPr>
          <a:xfrm>
            <a:off x="7010400" y="5215549"/>
            <a:ext cx="2133600" cy="1618246"/>
          </a:xfrm>
          <a:prstGeom prst="rect">
            <a:avLst/>
          </a:prstGeom>
        </p:spPr>
      </p:pic>
      <p:sp>
        <p:nvSpPr>
          <p:cNvPr id="2" name="Title 1"/>
          <p:cNvSpPr>
            <a:spLocks noGrp="1"/>
          </p:cNvSpPr>
          <p:nvPr>
            <p:ph type="title"/>
          </p:nvPr>
        </p:nvSpPr>
        <p:spPr>
          <a:xfrm>
            <a:off x="1828800" y="4437941"/>
            <a:ext cx="5486400" cy="566738"/>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828800" y="25011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828800" y="500467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8FFAE-0684-4D79-A895-DA656CCC8F9F}" type="datetime1">
              <a:rPr lang="en-US" smtClean="0"/>
              <a:pPr/>
              <a:t>9/18/2012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CBFC88-5924-455D-A0C0-85AB3C00A5CC}" type="slidenum">
              <a:rPr lang="en-US" smtClean="0"/>
              <a:pPr/>
              <a:t>‹#›</a:t>
            </a:fld>
            <a:endParaRPr lang="en-US" dirty="0"/>
          </a:p>
        </p:txBody>
      </p:sp>
    </p:spTree>
    <p:extLst>
      <p:ext uri="{BB962C8B-B14F-4D97-AF65-F5344CB8AC3E}">
        <p14:creationId xmlns="" xmlns:p14="http://schemas.microsoft.com/office/powerpoint/2010/main" val="362057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media"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nimated clouds.wmv">
            <a:hlinkClick r:id="" action="ppaction://media"/>
          </p:cNvPr>
          <p:cNvPicPr>
            <a:picLocks noChangeAspect="1"/>
          </p:cNvPicPr>
          <p:nvPr>
            <a:videoFile r:link="rId13"/>
            <p:extLst>
              <p:ext uri="{DAA4B4D4-6D71-4841-9C94-3DE7FCFB9230}">
                <p14:media xmlns="" xmlns:p14="http://schemas.microsoft.com/office/powerpoint/2010/main" r:embed="rId14"/>
              </p:ext>
            </p:extLst>
          </p:nvPr>
        </p:nvPicPr>
        <p:blipFill rotWithShape="1">
          <a:blip r:embed="rId15" cstate="print">
            <a:lum bright="10000"/>
          </a:blip>
          <a:srcRect l="4494" t="26120" r="4720" b="55296"/>
          <a:stretch/>
        </p:blipFill>
        <p:spPr>
          <a:xfrm flipH="1">
            <a:off x="0" y="0"/>
            <a:ext cx="9144000" cy="1247887"/>
          </a:xfrm>
          <a:prstGeom prst="rect">
            <a:avLst/>
          </a:prstGeom>
        </p:spPr>
      </p:pic>
      <p:sp>
        <p:nvSpPr>
          <p:cNvPr id="3" name="Text Placeholder 2"/>
          <p:cNvSpPr>
            <a:spLocks noGrp="1"/>
          </p:cNvSpPr>
          <p:nvPr>
            <p:ph type="body" idx="1"/>
          </p:nvPr>
        </p:nvSpPr>
        <p:spPr>
          <a:xfrm>
            <a:off x="228600" y="1295400"/>
            <a:ext cx="86868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38491-C033-411C-B5E7-BEB2A7B55201}" type="datetime1">
              <a:rPr lang="en-US" smtClean="0"/>
              <a:pPr/>
              <a:t>9/18/2012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73732"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BFC88-5924-455D-A0C0-85AB3C00A5CC}" type="slidenum">
              <a:rPr lang="en-US" smtClean="0"/>
              <a:pPr/>
              <a:t>‹#›</a:t>
            </a:fld>
            <a:endParaRPr lang="en-US" dirty="0"/>
          </a:p>
        </p:txBody>
      </p:sp>
      <p:pic>
        <p:nvPicPr>
          <p:cNvPr id="8" name="Picture 7"/>
          <p:cNvPicPr>
            <a:picLocks noChangeAspect="1"/>
          </p:cNvPicPr>
          <p:nvPr/>
        </p:nvPicPr>
        <p:blipFill rotWithShape="1">
          <a:blip r:embed="rId16" cstate="print">
            <a:extLst>
              <a:ext uri="{28A0092B-C50C-407E-A947-70E740481C1C}">
                <a14:useLocalDpi xmlns="" xmlns:a14="http://schemas.microsoft.com/office/drawing/2010/main" val="0"/>
              </a:ext>
            </a:extLst>
          </a:blip>
          <a:srcRect r="35794"/>
          <a:stretch/>
        </p:blipFill>
        <p:spPr>
          <a:xfrm>
            <a:off x="7010400" y="464761"/>
            <a:ext cx="2133600" cy="1618246"/>
          </a:xfrm>
          <a:prstGeom prst="rect">
            <a:avLst/>
          </a:prstGeom>
        </p:spPr>
      </p:pic>
      <p:sp>
        <p:nvSpPr>
          <p:cNvPr id="2" name="Title Placeholder 1"/>
          <p:cNvSpPr>
            <a:spLocks noGrp="1"/>
          </p:cNvSpPr>
          <p:nvPr>
            <p:ph type="title"/>
          </p:nvPr>
        </p:nvSpPr>
        <p:spPr>
          <a:xfrm>
            <a:off x="228600" y="59801"/>
            <a:ext cx="7010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 xmlns:p14="http://schemas.microsoft.com/office/powerpoint/2010/main" val="22349447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hf hdr="0" ftr="0" dt="0"/>
  <p:txStyles>
    <p:titleStyle>
      <a:lvl1pPr algn="l" defTabSz="914400" rtl="0" eaLnBrk="1" latinLnBrk="0" hangingPunct="1">
        <a:spcBef>
          <a:spcPct val="0"/>
        </a:spcBef>
        <a:buNone/>
        <a:defRPr sz="4400" b="1" kern="1200">
          <a:solidFill>
            <a:schemeClr val="tx1"/>
          </a:solidFill>
          <a:effectLst>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package" Target="../embeddings/Microsoft_Office_Excel_Worksheet9.xls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package" Target="../embeddings/Microsoft_Office_Excel_Worksheet10.xlsx"/></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eflection blurRad="6350" endPos="45500" dir="5400000" sy="-100000" algn="bl" rotWithShape="0"/>
                </a:effectLst>
              </a:rPr>
              <a:t>Cleveland</a:t>
            </a:r>
            <a:r>
              <a:rPr lang="en-US" dirty="0" smtClean="0"/>
              <a:t> Municipal School District</a:t>
            </a:r>
            <a:endParaRPr lang="en-US" dirty="0"/>
          </a:p>
        </p:txBody>
      </p:sp>
      <p:sp>
        <p:nvSpPr>
          <p:cNvPr id="3" name="Subtitle 2"/>
          <p:cNvSpPr>
            <a:spLocks noGrp="1"/>
          </p:cNvSpPr>
          <p:nvPr>
            <p:ph type="subTitle" idx="1"/>
          </p:nvPr>
        </p:nvSpPr>
        <p:spPr/>
        <p:txBody>
          <a:bodyPr>
            <a:normAutofit/>
          </a:bodyPr>
          <a:lstStyle/>
          <a:p>
            <a:endParaRPr lang="en-US" sz="2000" dirty="0" smtClean="0">
              <a:solidFill>
                <a:schemeClr val="tx1"/>
              </a:solidFill>
            </a:endParaRPr>
          </a:p>
          <a:p>
            <a:r>
              <a:rPr lang="en-US" sz="2000" dirty="0" smtClean="0">
                <a:solidFill>
                  <a:schemeClr val="tx1"/>
                </a:solidFill>
              </a:rPr>
              <a:t>Community Meeting</a:t>
            </a:r>
          </a:p>
          <a:p>
            <a:r>
              <a:rPr lang="en-US" sz="2000" dirty="0" smtClean="0">
                <a:solidFill>
                  <a:schemeClr val="tx1"/>
                </a:solidFill>
              </a:rPr>
              <a:t>ANNUAL BUDGET</a:t>
            </a:r>
          </a:p>
          <a:p>
            <a:r>
              <a:rPr lang="en-US" sz="2000" dirty="0" smtClean="0">
                <a:solidFill>
                  <a:schemeClr val="tx1"/>
                </a:solidFill>
              </a:rPr>
              <a:t>Fiscal YEAR 2013</a:t>
            </a:r>
            <a:endParaRPr lang="en-US" sz="2000" dirty="0">
              <a:solidFill>
                <a:schemeClr val="tx1"/>
              </a:solidFill>
            </a:endParaRPr>
          </a:p>
        </p:txBody>
      </p:sp>
      <p:sp>
        <p:nvSpPr>
          <p:cNvPr id="6" name="Slide Number Placeholder 5"/>
          <p:cNvSpPr>
            <a:spLocks noGrp="1"/>
          </p:cNvSpPr>
          <p:nvPr>
            <p:ph type="sldNum" sz="quarter" idx="12"/>
          </p:nvPr>
        </p:nvSpPr>
        <p:spPr/>
        <p:txBody>
          <a:bodyPr/>
          <a:lstStyle/>
          <a:p>
            <a:fld id="{7BCBFC88-5924-455D-A0C0-85AB3C00A5CC}" type="slidenum">
              <a:rPr lang="en-US" smtClean="0"/>
              <a:pPr/>
              <a:t>1</a:t>
            </a:fld>
            <a:endParaRPr lang="en-US" dirty="0"/>
          </a:p>
        </p:txBody>
      </p:sp>
      <p:sp>
        <p:nvSpPr>
          <p:cNvPr id="5" name="TextBox 4"/>
          <p:cNvSpPr txBox="1"/>
          <p:nvPr/>
        </p:nvSpPr>
        <p:spPr>
          <a:xfrm>
            <a:off x="685800" y="6477000"/>
            <a:ext cx="7848600" cy="261610"/>
          </a:xfrm>
          <a:prstGeom prst="rect">
            <a:avLst/>
          </a:prstGeom>
          <a:noFill/>
        </p:spPr>
        <p:txBody>
          <a:bodyPr wrap="square" rtlCol="0">
            <a:spAutoFit/>
          </a:bodyPr>
          <a:lstStyle/>
          <a:p>
            <a:r>
              <a:rPr lang="en-US" sz="1050" dirty="0" smtClean="0"/>
              <a:t>The primary goal of the Cleveland Municipal School District is to become a premier school district in the United States of America.</a:t>
            </a:r>
            <a:endParaRPr lang="en-US" sz="1050"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effectLst>
                  <a:reflection blurRad="6350" endPos="0" dir="5400000" sy="-100000" algn="bl" rotWithShape="0"/>
                </a:effectLst>
              </a:rPr>
              <a:t>Cleveland Municipal School District</a:t>
            </a:r>
            <a:endParaRPr lang="en-US" sz="3600" dirty="0">
              <a:effectLst>
                <a:reflection blurRad="6350" endPos="0" dir="5400000" sy="-100000" algn="bl" rotWithShape="0"/>
              </a:effectLst>
            </a:endParaRPr>
          </a:p>
        </p:txBody>
      </p:sp>
      <p:sp>
        <p:nvSpPr>
          <p:cNvPr id="4" name="Content Placeholder 3"/>
          <p:cNvSpPr>
            <a:spLocks noGrp="1"/>
          </p:cNvSpPr>
          <p:nvPr>
            <p:ph idx="1"/>
          </p:nvPr>
        </p:nvSpPr>
        <p:spPr>
          <a:xfrm>
            <a:off x="301752" y="2971800"/>
            <a:ext cx="8503920" cy="914400"/>
          </a:xfrm>
          <a:solidFill>
            <a:schemeClr val="tx1"/>
          </a:solidFill>
        </p:spPr>
        <p:txBody>
          <a:bodyPr/>
          <a:lstStyle/>
          <a:p>
            <a:r>
              <a:rPr lang="en-US" dirty="0" smtClean="0">
                <a:solidFill>
                  <a:schemeClr val="bg1"/>
                </a:solidFill>
              </a:rPr>
              <a:t>General Fund Revenues</a:t>
            </a:r>
          </a:p>
        </p:txBody>
      </p:sp>
      <p:sp>
        <p:nvSpPr>
          <p:cNvPr id="3" name="Slide Number Placeholder 2"/>
          <p:cNvSpPr>
            <a:spLocks noGrp="1"/>
          </p:cNvSpPr>
          <p:nvPr>
            <p:ph type="sldNum" sz="quarter" idx="12"/>
          </p:nvPr>
        </p:nvSpPr>
        <p:spPr/>
        <p:txBody>
          <a:bodyPr/>
          <a:lstStyle/>
          <a:p>
            <a:fld id="{FA114C9F-2808-4433-AF62-6D1F8DE48565}" type="slidenum">
              <a:rPr lang="en-US" smtClean="0"/>
              <a:pPr/>
              <a:t>10</a:t>
            </a:fld>
            <a:endParaRPr lang="en-US" dirty="0"/>
          </a:p>
        </p:txBody>
      </p:sp>
    </p:spTree>
    <p:extLst>
      <p:ext uri="{BB962C8B-B14F-4D97-AF65-F5344CB8AC3E}">
        <p14:creationId xmlns="" xmlns:p14="http://schemas.microsoft.com/office/powerpoint/2010/main" val="1239555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effectLst>
                  <a:reflection blurRad="6350" endPos="0" dir="5400000" sy="-100000" algn="bl" rotWithShape="0"/>
                </a:effectLst>
              </a:rPr>
              <a:t>Cleveland Municipal School District</a:t>
            </a:r>
            <a:br>
              <a:rPr lang="en-US" sz="3100" dirty="0" smtClean="0">
                <a:effectLst>
                  <a:reflection blurRad="6350" endPos="0" dir="5400000" sy="-100000" algn="bl" rotWithShape="0"/>
                </a:effectLst>
              </a:rPr>
            </a:br>
            <a:r>
              <a:rPr lang="en-US" sz="2000" dirty="0" smtClean="0">
                <a:effectLst>
                  <a:reflection blurRad="6350" endPos="0" dir="5400000" sy="-100000" algn="bl" rotWithShape="0"/>
                </a:effectLst>
              </a:rPr>
              <a:t>FY 2012-2013</a:t>
            </a:r>
            <a:endParaRPr lang="en-US" dirty="0">
              <a:effectLst>
                <a:reflection blurRad="6350" endPos="0" dir="5400000" sy="-100000" algn="bl" rotWithShape="0"/>
              </a:effectLst>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785849678"/>
              </p:ext>
            </p:extLst>
          </p:nvPr>
        </p:nvGraphicFramePr>
        <p:xfrm>
          <a:off x="228600" y="1295400"/>
          <a:ext cx="8686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2C4220B1-E385-4C5F-8FAC-E103C61D6CE6}" type="slidenum">
              <a:rPr lang="en-US" smtClean="0"/>
              <a:pPr/>
              <a:t>11</a:t>
            </a:fld>
            <a:endParaRPr lang="en-US" dirty="0"/>
          </a:p>
        </p:txBody>
      </p:sp>
    </p:spTree>
    <p:extLst>
      <p:ext uri="{BB962C8B-B14F-4D97-AF65-F5344CB8AC3E}">
        <p14:creationId xmlns="" xmlns:p14="http://schemas.microsoft.com/office/powerpoint/2010/main" val="3195735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effectLst>
                  <a:reflection blurRad="6350" endPos="0" dir="5400000" sy="-100000" algn="bl" rotWithShape="0"/>
                </a:effectLst>
              </a:rPr>
              <a:t>Cleveland Municipal School District</a:t>
            </a:r>
            <a:r>
              <a:rPr lang="en-US" sz="2400" dirty="0" smtClean="0">
                <a:effectLst>
                  <a:reflection blurRad="6350" endPos="0" dir="5400000" sy="-100000" algn="bl" rotWithShape="0"/>
                </a:effectLst>
              </a:rPr>
              <a:t/>
            </a:r>
            <a:br>
              <a:rPr lang="en-US" sz="2400" dirty="0" smtClean="0">
                <a:effectLst>
                  <a:reflection blurRad="6350" endPos="0" dir="5400000" sy="-100000" algn="bl" rotWithShape="0"/>
                </a:effectLst>
              </a:rPr>
            </a:br>
            <a:r>
              <a:rPr lang="en-US" sz="2000" dirty="0" smtClean="0">
                <a:effectLst>
                  <a:reflection blurRad="6350" endPos="0" dir="5400000" sy="-100000" algn="bl" rotWithShape="0"/>
                </a:effectLst>
              </a:rPr>
              <a:t>Property Taxes – Current Collection Rate</a:t>
            </a:r>
            <a:endParaRPr lang="en-US" sz="2000" dirty="0">
              <a:effectLst>
                <a:reflection blurRad="6350" endPos="0" dir="5400000" sy="-100000" algn="bl" rotWithShape="0"/>
              </a:effectLst>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549886900"/>
              </p:ext>
            </p:extLst>
          </p:nvPr>
        </p:nvGraphicFramePr>
        <p:xfrm>
          <a:off x="228600" y="1295400"/>
          <a:ext cx="8686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fld id="{2C4220B1-E385-4C5F-8FAC-E103C61D6CE6}" type="slidenum">
              <a:rPr lang="en-US" smtClean="0"/>
              <a:pPr/>
              <a:t>12</a:t>
            </a:fld>
            <a:endParaRPr lang="en-US" dirty="0"/>
          </a:p>
        </p:txBody>
      </p:sp>
      <p:sp>
        <p:nvSpPr>
          <p:cNvPr id="5" name="TextBox 4"/>
          <p:cNvSpPr txBox="1"/>
          <p:nvPr/>
        </p:nvSpPr>
        <p:spPr>
          <a:xfrm rot="-5400000">
            <a:off x="-775900" y="3366701"/>
            <a:ext cx="2286000" cy="276999"/>
          </a:xfrm>
          <a:prstGeom prst="rect">
            <a:avLst/>
          </a:prstGeom>
          <a:noFill/>
        </p:spPr>
        <p:txBody>
          <a:bodyPr wrap="square" rtlCol="0">
            <a:spAutoFit/>
          </a:bodyPr>
          <a:lstStyle/>
          <a:p>
            <a:r>
              <a:rPr lang="en-US" sz="1200" b="1" dirty="0" smtClean="0"/>
              <a:t>Current Collection Rate</a:t>
            </a:r>
            <a:endParaRPr lang="en-US" sz="1200" b="1" dirty="0"/>
          </a:p>
        </p:txBody>
      </p:sp>
      <p:sp>
        <p:nvSpPr>
          <p:cNvPr id="6" name="TextBox 5"/>
          <p:cNvSpPr txBox="1"/>
          <p:nvPr/>
        </p:nvSpPr>
        <p:spPr>
          <a:xfrm>
            <a:off x="3733800" y="5943600"/>
            <a:ext cx="1828800" cy="369332"/>
          </a:xfrm>
          <a:prstGeom prst="rect">
            <a:avLst/>
          </a:prstGeom>
          <a:noFill/>
        </p:spPr>
        <p:txBody>
          <a:bodyPr wrap="square" rtlCol="0">
            <a:spAutoFit/>
          </a:bodyPr>
          <a:lstStyle/>
          <a:p>
            <a:pPr algn="ctr"/>
            <a:r>
              <a:rPr lang="en-US" dirty="0" smtClean="0"/>
              <a:t>Year</a:t>
            </a:r>
            <a:endParaRPr lang="en-US" dirty="0"/>
          </a:p>
        </p:txBody>
      </p:sp>
    </p:spTree>
    <p:extLst>
      <p:ext uri="{BB962C8B-B14F-4D97-AF65-F5344CB8AC3E}">
        <p14:creationId xmlns="" xmlns:p14="http://schemas.microsoft.com/office/powerpoint/2010/main" val="4191423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eflection blurRad="6350" endPos="0" dir="5400000" sy="-100000" algn="bl" rotWithShape="0"/>
                </a:effectLst>
              </a:rPr>
              <a:t>Bridge Formula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BRIDGE Formula intended to:</a:t>
            </a:r>
          </a:p>
          <a:p>
            <a:pPr marL="514350" indent="-514350">
              <a:buFont typeface="+mj-lt"/>
              <a:buAutoNum type="arabicPeriod"/>
            </a:pPr>
            <a:r>
              <a:rPr lang="en-US" sz="2600" dirty="0" smtClean="0"/>
              <a:t>Be a transition from the Evidenced Based Model to a new formula (not yet developed).</a:t>
            </a:r>
          </a:p>
          <a:p>
            <a:pPr marL="514350" indent="-514350">
              <a:buFont typeface="+mj-lt"/>
              <a:buAutoNum type="arabicPeriod"/>
            </a:pPr>
            <a:r>
              <a:rPr lang="en-US" sz="2600" dirty="0" smtClean="0"/>
              <a:t>School district funding will be adjusted to maintain an appropriated level of funding on a state-wide basis. Adjustments may be made throughout the school year.</a:t>
            </a:r>
          </a:p>
          <a:p>
            <a:pPr marL="514350" indent="-514350">
              <a:buFont typeface="+mj-lt"/>
              <a:buAutoNum type="arabicPeriod"/>
            </a:pPr>
            <a:r>
              <a:rPr lang="en-US" sz="2600" dirty="0" smtClean="0"/>
              <a:t>Property wealth (charge-off valuation) still used in formula.</a:t>
            </a:r>
          </a:p>
          <a:p>
            <a:pPr marL="0" indent="0">
              <a:buNone/>
            </a:pPr>
            <a:endParaRPr lang="en-US" sz="2800" dirty="0" smtClean="0"/>
          </a:p>
          <a:p>
            <a:pPr marL="0" indent="0">
              <a:buNone/>
            </a:pPr>
            <a:r>
              <a:rPr lang="en-US" sz="2800" dirty="0" smtClean="0"/>
              <a:t>Per pupil funding amount - $7,256 +/- various adjustments.</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7BCBFC88-5924-455D-A0C0-85AB3C00A5CC}" type="slidenum">
              <a:rPr lang="en-US" smtClean="0"/>
              <a:pPr/>
              <a:t>13</a:t>
            </a:fld>
            <a:endParaRPr lang="en-US" dirty="0"/>
          </a:p>
        </p:txBody>
      </p:sp>
    </p:spTree>
    <p:extLst>
      <p:ext uri="{BB962C8B-B14F-4D97-AF65-F5344CB8AC3E}">
        <p14:creationId xmlns="" xmlns:p14="http://schemas.microsoft.com/office/powerpoint/2010/main" val="3364346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4800"/>
            <a:ext cx="8534400" cy="758952"/>
          </a:xfrm>
        </p:spPr>
        <p:txBody>
          <a:bodyPr>
            <a:normAutofit fontScale="90000"/>
          </a:bodyPr>
          <a:lstStyle/>
          <a:p>
            <a:pPr algn="ctr"/>
            <a:r>
              <a:rPr lang="en-US" dirty="0" smtClean="0">
                <a:effectLst>
                  <a:reflection blurRad="6350" endPos="0" dir="5400000" sy="-100000" algn="bl" rotWithShape="0"/>
                </a:effectLst>
              </a:rPr>
              <a:t>Cleveland Municipal School District</a:t>
            </a:r>
            <a:r>
              <a:rPr lang="en-US" sz="3600" dirty="0" smtClean="0">
                <a:effectLst>
                  <a:reflection blurRad="6350" endPos="0" dir="5400000" sy="-100000" algn="bl" rotWithShape="0"/>
                </a:effectLst>
              </a:rPr>
              <a:t/>
            </a:r>
            <a:br>
              <a:rPr lang="en-US" sz="3600" dirty="0" smtClean="0">
                <a:effectLst>
                  <a:reflection blurRad="6350" endPos="0" dir="5400000" sy="-100000" algn="bl" rotWithShape="0"/>
                </a:effectLst>
              </a:rPr>
            </a:br>
            <a:r>
              <a:rPr lang="en-US" sz="1800" dirty="0" smtClean="0">
                <a:effectLst>
                  <a:reflection blurRad="6350" endPos="0" dir="5400000" sy="-100000" algn="bl" rotWithShape="0"/>
                </a:effectLst>
              </a:rPr>
              <a:t>K-12 ADM Summary-CMSD - Charter</a:t>
            </a:r>
            <a:endParaRPr lang="en-US" sz="1800" dirty="0">
              <a:effectLst>
                <a:reflection blurRad="6350" endPos="0" dir="5400000" sy="-100000" algn="bl" rotWithShape="0"/>
              </a:effectLst>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191556922"/>
              </p:ext>
            </p:extLst>
          </p:nvPr>
        </p:nvGraphicFramePr>
        <p:xfrm>
          <a:off x="228600" y="1295400"/>
          <a:ext cx="8686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7BCBFC88-5924-455D-A0C0-85AB3C00A5CC}" type="slidenum">
              <a:rPr lang="en-US" smtClean="0"/>
              <a:pPr/>
              <a:t>14</a:t>
            </a:fld>
            <a:endParaRPr lang="en-US" dirty="0"/>
          </a:p>
        </p:txBody>
      </p:sp>
      <p:sp>
        <p:nvSpPr>
          <p:cNvPr id="6" name="TextBox 5"/>
          <p:cNvSpPr txBox="1"/>
          <p:nvPr/>
        </p:nvSpPr>
        <p:spPr>
          <a:xfrm>
            <a:off x="228600" y="6400800"/>
            <a:ext cx="8686800" cy="307777"/>
          </a:xfrm>
          <a:prstGeom prst="rect">
            <a:avLst/>
          </a:prstGeom>
          <a:noFill/>
        </p:spPr>
        <p:txBody>
          <a:bodyPr wrap="square" rtlCol="0">
            <a:spAutoFit/>
          </a:bodyPr>
          <a:lstStyle/>
          <a:p>
            <a:r>
              <a:rPr lang="en-US" sz="1400" dirty="0" smtClean="0"/>
              <a:t>*Projected</a:t>
            </a:r>
          </a:p>
        </p:txBody>
      </p:sp>
    </p:spTree>
    <p:extLst>
      <p:ext uri="{BB962C8B-B14F-4D97-AF65-F5344CB8AC3E}">
        <p14:creationId xmlns="" xmlns:p14="http://schemas.microsoft.com/office/powerpoint/2010/main" val="2702140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eflection blurRad="6350" endPos="0" dir="5400000" sy="-100000" algn="bl" rotWithShape="0"/>
                </a:effectLst>
              </a:rPr>
              <a:t>CMSD General Fund Revenue Decline</a:t>
            </a:r>
            <a:endParaRPr lang="en-US" dirty="0">
              <a:effectLst>
                <a:reflection blurRad="6350" endPos="0" dir="5400000" sy="-100000" algn="bl" rotWithShape="0"/>
              </a:effectLs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260243"/>
              </p:ext>
            </p:extLst>
          </p:nvPr>
        </p:nvGraphicFramePr>
        <p:xfrm>
          <a:off x="228600" y="1295400"/>
          <a:ext cx="8686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7BCBFC88-5924-455D-A0C0-85AB3C00A5CC}" type="slidenum">
              <a:rPr lang="en-US" smtClean="0"/>
              <a:pPr/>
              <a:t>15</a:t>
            </a:fld>
            <a:endParaRPr lang="en-US" dirty="0"/>
          </a:p>
        </p:txBody>
      </p:sp>
      <p:sp>
        <p:nvSpPr>
          <p:cNvPr id="6" name="TextBox 5"/>
          <p:cNvSpPr txBox="1"/>
          <p:nvPr/>
        </p:nvSpPr>
        <p:spPr>
          <a:xfrm>
            <a:off x="228600" y="6400800"/>
            <a:ext cx="8686800" cy="307777"/>
          </a:xfrm>
          <a:prstGeom prst="rect">
            <a:avLst/>
          </a:prstGeom>
          <a:noFill/>
        </p:spPr>
        <p:txBody>
          <a:bodyPr wrap="square" rtlCol="0">
            <a:spAutoFit/>
          </a:bodyPr>
          <a:lstStyle/>
          <a:p>
            <a:r>
              <a:rPr lang="en-US" sz="1400" dirty="0" smtClean="0"/>
              <a:t>*Projected</a:t>
            </a:r>
          </a:p>
        </p:txBody>
      </p:sp>
    </p:spTree>
    <p:extLst>
      <p:ext uri="{BB962C8B-B14F-4D97-AF65-F5344CB8AC3E}">
        <p14:creationId xmlns="" xmlns:p14="http://schemas.microsoft.com/office/powerpoint/2010/main" val="4007480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effectLst>
                  <a:reflection blurRad="6350" endPos="0" dir="5400000" sy="-100000" algn="bl" rotWithShape="0"/>
                </a:effectLst>
              </a:rPr>
              <a:t>Cleveland Municipal School District</a:t>
            </a:r>
            <a:endParaRPr lang="en-US" sz="3600" dirty="0">
              <a:effectLst>
                <a:reflection blurRad="6350" endPos="0" dir="5400000" sy="-100000" algn="bl" rotWithShape="0"/>
              </a:effectLst>
            </a:endParaRPr>
          </a:p>
        </p:txBody>
      </p:sp>
      <p:sp>
        <p:nvSpPr>
          <p:cNvPr id="4" name="Content Placeholder 3"/>
          <p:cNvSpPr>
            <a:spLocks noGrp="1"/>
          </p:cNvSpPr>
          <p:nvPr>
            <p:ph idx="1"/>
          </p:nvPr>
        </p:nvSpPr>
        <p:spPr>
          <a:xfrm>
            <a:off x="301752" y="2971800"/>
            <a:ext cx="8503920" cy="914400"/>
          </a:xfrm>
          <a:solidFill>
            <a:schemeClr val="tx1"/>
          </a:solidFill>
        </p:spPr>
        <p:txBody>
          <a:bodyPr/>
          <a:lstStyle/>
          <a:p>
            <a:r>
              <a:rPr lang="en-US" dirty="0" smtClean="0">
                <a:solidFill>
                  <a:schemeClr val="bg1"/>
                </a:solidFill>
              </a:rPr>
              <a:t>General Fund Expenditures</a:t>
            </a:r>
          </a:p>
        </p:txBody>
      </p:sp>
      <p:sp>
        <p:nvSpPr>
          <p:cNvPr id="3" name="Slide Number Placeholder 2"/>
          <p:cNvSpPr>
            <a:spLocks noGrp="1"/>
          </p:cNvSpPr>
          <p:nvPr>
            <p:ph type="sldNum" sz="quarter" idx="12"/>
          </p:nvPr>
        </p:nvSpPr>
        <p:spPr/>
        <p:txBody>
          <a:bodyPr/>
          <a:lstStyle/>
          <a:p>
            <a:fld id="{FA114C9F-2808-4433-AF62-6D1F8DE48565}" type="slidenum">
              <a:rPr lang="en-US" smtClean="0"/>
              <a:pPr/>
              <a:t>16</a:t>
            </a:fld>
            <a:endParaRPr lang="en-US" dirty="0"/>
          </a:p>
        </p:txBody>
      </p:sp>
    </p:spTree>
    <p:extLst>
      <p:ext uri="{BB962C8B-B14F-4D97-AF65-F5344CB8AC3E}">
        <p14:creationId xmlns="" xmlns:p14="http://schemas.microsoft.com/office/powerpoint/2010/main" val="3991460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effectLst>
                  <a:reflection blurRad="6350" endPos="0" dir="5400000" sy="-100000" algn="bl" rotWithShape="0"/>
                </a:effectLst>
              </a:rPr>
              <a:t>Cleveland Municipal School District</a:t>
            </a:r>
            <a:r>
              <a:rPr lang="en-US" sz="2400" dirty="0" smtClean="0">
                <a:effectLst>
                  <a:reflection blurRad="6350" endPos="0" dir="5400000" sy="-100000" algn="bl" rotWithShape="0"/>
                </a:effectLst>
              </a:rPr>
              <a:t/>
            </a:r>
            <a:br>
              <a:rPr lang="en-US" sz="2400" dirty="0" smtClean="0">
                <a:effectLst>
                  <a:reflection blurRad="6350" endPos="0" dir="5400000" sy="-100000" algn="bl" rotWithShape="0"/>
                </a:effectLst>
              </a:rPr>
            </a:br>
            <a:r>
              <a:rPr lang="en-US" sz="1800" dirty="0" smtClean="0">
                <a:effectLst>
                  <a:reflection blurRad="6350" endPos="0" dir="5400000" sy="-100000" algn="bl" rotWithShape="0"/>
                </a:effectLst>
              </a:rPr>
              <a:t>Where the Money Goes</a:t>
            </a:r>
            <a:endParaRPr lang="en-US" sz="1800" dirty="0">
              <a:effectLst>
                <a:reflection blurRad="6350" endPos="0" dir="5400000" sy="-100000" algn="bl" rotWithShape="0"/>
              </a:effectLst>
            </a:endParaRPr>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2967262797"/>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2C4220B1-E385-4C5F-8FAC-E103C61D6CE6}" type="slidenum">
              <a:rPr lang="en-US" smtClean="0"/>
              <a:pPr/>
              <a:t>17</a:t>
            </a:fld>
            <a:endParaRPr lang="en-US" dirty="0"/>
          </a:p>
        </p:txBody>
      </p:sp>
    </p:spTree>
    <p:extLst>
      <p:ext uri="{BB962C8B-B14F-4D97-AF65-F5344CB8AC3E}">
        <p14:creationId xmlns="" xmlns:p14="http://schemas.microsoft.com/office/powerpoint/2010/main" val="1343949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000" dirty="0" smtClean="0">
                <a:effectLst>
                  <a:reflection blurRad="6350" endPos="0" dir="5400000" sy="-100000" algn="bl" rotWithShape="0"/>
                </a:effectLst>
              </a:rPr>
              <a:t>Cleveland Municipal School District</a:t>
            </a:r>
            <a:br>
              <a:rPr lang="en-US" sz="3000" dirty="0" smtClean="0">
                <a:effectLst>
                  <a:reflection blurRad="6350" endPos="0" dir="5400000" sy="-100000" algn="bl" rotWithShape="0"/>
                </a:effectLst>
              </a:rPr>
            </a:br>
            <a:r>
              <a:rPr lang="en-US" sz="1600" dirty="0" smtClean="0">
                <a:effectLst>
                  <a:reflection blurRad="6350" endPos="0" dir="5400000" sy="-100000" algn="bl" rotWithShape="0"/>
                </a:effectLst>
              </a:rPr>
              <a:t>Total General Fund Expenditures without Charter School Tuition</a:t>
            </a:r>
            <a:br>
              <a:rPr lang="en-US" sz="1600" dirty="0" smtClean="0">
                <a:effectLst>
                  <a:reflection blurRad="6350" endPos="0" dir="5400000" sy="-100000" algn="bl" rotWithShape="0"/>
                </a:effectLst>
              </a:rPr>
            </a:br>
            <a:r>
              <a:rPr lang="en-US" sz="1600" dirty="0" smtClean="0">
                <a:effectLst>
                  <a:reflection blurRad="6350" endPos="0" dir="5400000" sy="-100000" algn="bl" rotWithShape="0"/>
                </a:effectLst>
              </a:rPr>
              <a:t>(in millions)</a:t>
            </a:r>
            <a:endParaRPr lang="en-US" sz="3000" dirty="0">
              <a:effectLst>
                <a:reflection blurRad="6350" endPos="0" dir="5400000" sy="-100000" algn="bl" rotWithShape="0"/>
              </a:effectLst>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230303519"/>
              </p:ext>
            </p:extLst>
          </p:nvPr>
        </p:nvGraphicFramePr>
        <p:xfrm>
          <a:off x="228600" y="1295400"/>
          <a:ext cx="8686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7BCBFC88-5924-455D-A0C0-85AB3C00A5CC}" type="slidenum">
              <a:rPr lang="en-US" smtClean="0"/>
              <a:pPr/>
              <a:t>18</a:t>
            </a:fld>
            <a:endParaRPr lang="en-US" dirty="0"/>
          </a:p>
        </p:txBody>
      </p:sp>
      <p:sp>
        <p:nvSpPr>
          <p:cNvPr id="9" name="TextBox 8"/>
          <p:cNvSpPr txBox="1"/>
          <p:nvPr/>
        </p:nvSpPr>
        <p:spPr>
          <a:xfrm>
            <a:off x="228600" y="6400800"/>
            <a:ext cx="8686800" cy="307777"/>
          </a:xfrm>
          <a:prstGeom prst="rect">
            <a:avLst/>
          </a:prstGeom>
          <a:noFill/>
        </p:spPr>
        <p:txBody>
          <a:bodyPr wrap="square" rtlCol="0">
            <a:spAutoFit/>
          </a:bodyPr>
          <a:lstStyle/>
          <a:p>
            <a:r>
              <a:rPr lang="en-US" sz="1400" dirty="0" smtClean="0"/>
              <a:t>*Projected</a:t>
            </a:r>
          </a:p>
        </p:txBody>
      </p:sp>
      <p:sp>
        <p:nvSpPr>
          <p:cNvPr id="2" name="Right Brace 1"/>
          <p:cNvSpPr/>
          <p:nvPr/>
        </p:nvSpPr>
        <p:spPr>
          <a:xfrm>
            <a:off x="7391400" y="1981200"/>
            <a:ext cx="609600" cy="1905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 xmlns:p14="http://schemas.microsoft.com/office/powerpoint/2010/main" val="3332366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sz="3100" dirty="0" smtClean="0">
                <a:effectLst>
                  <a:reflection blurRad="6350" endPos="0" dir="5400000" sy="-100000" algn="bl" rotWithShape="0"/>
                </a:effectLst>
              </a:rPr>
              <a:t>Cleveland Municipal School District</a:t>
            </a:r>
            <a:r>
              <a:rPr lang="en-US" dirty="0" smtClean="0">
                <a:effectLst>
                  <a:reflection blurRad="6350" endPos="0" dir="5400000" sy="-100000" algn="bl" rotWithShape="0"/>
                </a:effectLst>
              </a:rPr>
              <a:t/>
            </a:r>
            <a:br>
              <a:rPr lang="en-US" dirty="0" smtClean="0">
                <a:effectLst>
                  <a:reflection blurRad="6350" endPos="0" dir="5400000" sy="-100000" algn="bl" rotWithShape="0"/>
                </a:effectLst>
              </a:rPr>
            </a:br>
            <a:r>
              <a:rPr lang="en-US" sz="2000" dirty="0" smtClean="0">
                <a:effectLst>
                  <a:reflection blurRad="6350" endPos="0" dir="5400000" sy="-100000" algn="bl" rotWithShape="0"/>
                </a:effectLst>
              </a:rPr>
              <a:t>Updated Five-Year Forecast</a:t>
            </a:r>
            <a:r>
              <a:rPr lang="en-US" sz="2200" dirty="0" smtClean="0">
                <a:effectLst>
                  <a:reflection blurRad="6350" endPos="0" dir="5400000" sy="-100000" algn="bl" rotWithShape="0"/>
                </a:effectLst>
              </a:rPr>
              <a:t/>
            </a:r>
            <a:br>
              <a:rPr lang="en-US" sz="2200" dirty="0" smtClean="0">
                <a:effectLst>
                  <a:reflection blurRad="6350" endPos="0" dir="5400000" sy="-100000" algn="bl" rotWithShape="0"/>
                </a:effectLst>
              </a:rPr>
            </a:br>
            <a:r>
              <a:rPr lang="en-US" sz="1200" dirty="0" smtClean="0">
                <a:effectLst>
                  <a:reflection blurRad="6350" endPos="0" dir="5400000" sy="-100000" algn="bl" rotWithShape="0"/>
                </a:effectLst>
              </a:rPr>
              <a:t>(in millions of dollars)</a:t>
            </a:r>
            <a:endParaRPr lang="en-US" sz="2200" dirty="0">
              <a:effectLst>
                <a:reflection blurRad="6350" endPos="0" dir="5400000" sy="-100000" algn="bl" rotWithShape="0"/>
              </a:effectLst>
            </a:endParaRPr>
          </a:p>
        </p:txBody>
      </p:sp>
      <p:sp>
        <p:nvSpPr>
          <p:cNvPr id="3" name="Slide Number Placeholder 2"/>
          <p:cNvSpPr>
            <a:spLocks noGrp="1"/>
          </p:cNvSpPr>
          <p:nvPr>
            <p:ph type="sldNum" sz="quarter" idx="12"/>
          </p:nvPr>
        </p:nvSpPr>
        <p:spPr/>
        <p:txBody>
          <a:bodyPr/>
          <a:lstStyle/>
          <a:p>
            <a:fld id="{2C4220B1-E385-4C5F-8FAC-E103C61D6CE6}" type="slidenum">
              <a:rPr lang="en-US" smtClean="0"/>
              <a:pPr/>
              <a:t>19</a:t>
            </a:fld>
            <a:endParaRPr lang="en-US" dirty="0"/>
          </a:p>
        </p:txBody>
      </p:sp>
      <p:graphicFrame>
        <p:nvGraphicFramePr>
          <p:cNvPr id="4" name="Object 3"/>
          <p:cNvGraphicFramePr>
            <a:graphicFrameLocks noChangeAspect="1"/>
          </p:cNvGraphicFramePr>
          <p:nvPr>
            <p:extLst>
              <p:ext uri="{D42A27DB-BD31-4B8C-83A1-F6EECF244321}">
                <p14:modId xmlns="" xmlns:p14="http://schemas.microsoft.com/office/powerpoint/2010/main" val="3432707169"/>
              </p:ext>
            </p:extLst>
          </p:nvPr>
        </p:nvGraphicFramePr>
        <p:xfrm>
          <a:off x="236538" y="1828800"/>
          <a:ext cx="8612187" cy="4173538"/>
        </p:xfrm>
        <a:graphic>
          <a:graphicData uri="http://schemas.openxmlformats.org/presentationml/2006/ole">
            <p:oleObj spid="_x0000_s137276" name="Worksheet" r:id="rId4" imgW="8696399" imgH="4229177" progId="Excel.Sheet.12">
              <p:embed/>
            </p:oleObj>
          </a:graphicData>
        </a:graphic>
      </p:graphicFrame>
    </p:spTree>
    <p:extLst>
      <p:ext uri="{BB962C8B-B14F-4D97-AF65-F5344CB8AC3E}">
        <p14:creationId xmlns="" xmlns:p14="http://schemas.microsoft.com/office/powerpoint/2010/main" val="1630374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eflection blurRad="6350" endPos="0" dir="5400000" sy="-100000" algn="bl" rotWithShape="0"/>
                </a:effectLst>
              </a:rPr>
              <a:t>Agenda</a:t>
            </a:r>
            <a:endParaRPr lang="en-US" dirty="0">
              <a:effectLst>
                <a:reflection blurRad="6350" endPos="0" dir="5400000" sy="-100000" algn="bl" rotWithShape="0"/>
              </a:effectLst>
            </a:endParaRPr>
          </a:p>
        </p:txBody>
      </p:sp>
      <p:sp>
        <p:nvSpPr>
          <p:cNvPr id="4" name="Content Placeholder 3"/>
          <p:cNvSpPr>
            <a:spLocks noGrp="1"/>
          </p:cNvSpPr>
          <p:nvPr>
            <p:ph idx="1"/>
          </p:nvPr>
        </p:nvSpPr>
        <p:spPr/>
        <p:txBody>
          <a:bodyPr>
            <a:normAutofit/>
          </a:bodyPr>
          <a:lstStyle/>
          <a:p>
            <a:r>
              <a:rPr lang="en-US" sz="2800" dirty="0" smtClean="0"/>
              <a:t>Fast Facts</a:t>
            </a:r>
          </a:p>
          <a:p>
            <a:r>
              <a:rPr lang="en-US" sz="2800" dirty="0" smtClean="0"/>
              <a:t>Pieces of a Balanced Budget</a:t>
            </a:r>
          </a:p>
          <a:p>
            <a:r>
              <a:rPr lang="en-US" sz="2800" dirty="0" smtClean="0"/>
              <a:t>Annual Budget</a:t>
            </a:r>
          </a:p>
          <a:p>
            <a:r>
              <a:rPr lang="en-US" sz="2800" dirty="0" smtClean="0"/>
              <a:t>General Fund Revenues</a:t>
            </a:r>
          </a:p>
          <a:p>
            <a:r>
              <a:rPr lang="en-US" sz="2800" dirty="0"/>
              <a:t>General Fund </a:t>
            </a:r>
            <a:r>
              <a:rPr lang="en-US" sz="2800" dirty="0" smtClean="0"/>
              <a:t>Expenditures</a:t>
            </a:r>
            <a:endParaRPr lang="en-US" sz="2800" dirty="0"/>
          </a:p>
          <a:p>
            <a:r>
              <a:rPr lang="en-US" sz="2800" dirty="0" smtClean="0"/>
              <a:t>General Fund Budget Summary</a:t>
            </a:r>
          </a:p>
          <a:p>
            <a:r>
              <a:rPr lang="en-US" sz="2800" dirty="0" smtClean="0"/>
              <a:t>Path Ahead</a:t>
            </a:r>
          </a:p>
          <a:p>
            <a:endParaRPr lang="en-US" sz="2000" dirty="0"/>
          </a:p>
          <a:p>
            <a:endParaRPr lang="en-US" sz="2000" dirty="0" smtClean="0"/>
          </a:p>
          <a:p>
            <a:endParaRPr lang="en-US" sz="2000" dirty="0"/>
          </a:p>
          <a:p>
            <a:endParaRPr lang="en-US" sz="2000" dirty="0" smtClean="0"/>
          </a:p>
          <a:p>
            <a:endParaRPr lang="en-US" sz="2000" dirty="0"/>
          </a:p>
        </p:txBody>
      </p:sp>
      <p:sp>
        <p:nvSpPr>
          <p:cNvPr id="3" name="Slide Number Placeholder 2"/>
          <p:cNvSpPr>
            <a:spLocks noGrp="1"/>
          </p:cNvSpPr>
          <p:nvPr>
            <p:ph type="sldNum" sz="quarter" idx="12"/>
          </p:nvPr>
        </p:nvSpPr>
        <p:spPr/>
        <p:txBody>
          <a:bodyPr/>
          <a:lstStyle/>
          <a:p>
            <a:fld id="{7BCBFC88-5924-455D-A0C0-85AB3C00A5CC}" type="slidenum">
              <a:rPr lang="en-US" smtClean="0"/>
              <a:pPr/>
              <a:t>2</a:t>
            </a:fld>
            <a:endParaRPr lang="en-US" dirty="0"/>
          </a:p>
        </p:txBody>
      </p:sp>
    </p:spTree>
    <p:extLst>
      <p:ext uri="{BB962C8B-B14F-4D97-AF65-F5344CB8AC3E}">
        <p14:creationId xmlns="" xmlns:p14="http://schemas.microsoft.com/office/powerpoint/2010/main" val="1484734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eflection blurRad="6350" endPos="0" dir="5400000" sy="-100000" algn="bl" rotWithShape="0"/>
                </a:effectLst>
              </a:rPr>
              <a:t>$13.1 Million Adjustment</a:t>
            </a:r>
            <a:endParaRPr lang="en-US" dirty="0">
              <a:effectLst>
                <a:reflection blurRad="6350" endPos="0" dir="5400000" sy="-100000" algn="bl" rotWithShape="0"/>
              </a:effectLst>
            </a:endParaRPr>
          </a:p>
        </p:txBody>
      </p:sp>
      <p:sp>
        <p:nvSpPr>
          <p:cNvPr id="4" name="Content Placeholder 3"/>
          <p:cNvSpPr>
            <a:spLocks noGrp="1"/>
          </p:cNvSpPr>
          <p:nvPr>
            <p:ph idx="1"/>
          </p:nvPr>
        </p:nvSpPr>
        <p:spPr/>
        <p:txBody>
          <a:bodyPr/>
          <a:lstStyle/>
          <a:p>
            <a:r>
              <a:rPr lang="en-US" sz="1800" dirty="0"/>
              <a:t>$13.1 million has been reduced from salaries and benefits to balance the budget. Possible future solutions include:	</a:t>
            </a:r>
          </a:p>
          <a:p>
            <a:pPr lvl="1"/>
            <a:r>
              <a:rPr lang="en-US" sz="2000" dirty="0"/>
              <a:t>Union Negotiations</a:t>
            </a:r>
          </a:p>
          <a:p>
            <a:pPr lvl="1"/>
            <a:r>
              <a:rPr lang="en-US" sz="2000" dirty="0"/>
              <a:t>Revenue Adjustments</a:t>
            </a:r>
          </a:p>
          <a:p>
            <a:pPr lvl="1"/>
            <a:r>
              <a:rPr lang="en-US" sz="2000" dirty="0" smtClean="0"/>
              <a:t>Second Semester Reductions</a:t>
            </a:r>
            <a:endParaRPr lang="en-US" sz="2000" dirty="0"/>
          </a:p>
          <a:p>
            <a:endParaRPr lang="en-US" dirty="0"/>
          </a:p>
        </p:txBody>
      </p:sp>
      <p:sp>
        <p:nvSpPr>
          <p:cNvPr id="3" name="Slide Number Placeholder 2"/>
          <p:cNvSpPr>
            <a:spLocks noGrp="1"/>
          </p:cNvSpPr>
          <p:nvPr>
            <p:ph type="sldNum" sz="quarter" idx="12"/>
          </p:nvPr>
        </p:nvSpPr>
        <p:spPr/>
        <p:txBody>
          <a:bodyPr/>
          <a:lstStyle/>
          <a:p>
            <a:fld id="{7BCBFC88-5924-455D-A0C0-85AB3C00A5CC}" type="slidenum">
              <a:rPr lang="en-US" smtClean="0"/>
              <a:pPr/>
              <a:t>20</a:t>
            </a:fld>
            <a:endParaRPr lang="en-US" dirty="0"/>
          </a:p>
        </p:txBody>
      </p:sp>
    </p:spTree>
    <p:extLst>
      <p:ext uri="{BB962C8B-B14F-4D97-AF65-F5344CB8AC3E}">
        <p14:creationId xmlns="" xmlns:p14="http://schemas.microsoft.com/office/powerpoint/2010/main" val="2084463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effectLst>
                  <a:reflection blurRad="6350" endPos="0" dir="5400000" sy="-100000" algn="bl" rotWithShape="0"/>
                </a:effectLst>
              </a:rPr>
              <a:t>Cleveland Municipal School District</a:t>
            </a:r>
            <a:endParaRPr lang="en-US" sz="3600" dirty="0">
              <a:effectLst>
                <a:reflection blurRad="6350" endPos="0" dir="5400000" sy="-100000" algn="bl" rotWithShape="0"/>
              </a:effectLst>
            </a:endParaRPr>
          </a:p>
        </p:txBody>
      </p:sp>
      <p:sp>
        <p:nvSpPr>
          <p:cNvPr id="4" name="Content Placeholder 3"/>
          <p:cNvSpPr>
            <a:spLocks noGrp="1"/>
          </p:cNvSpPr>
          <p:nvPr>
            <p:ph idx="1"/>
          </p:nvPr>
        </p:nvSpPr>
        <p:spPr>
          <a:xfrm>
            <a:off x="301752" y="2971800"/>
            <a:ext cx="8503920" cy="914400"/>
          </a:xfrm>
          <a:solidFill>
            <a:schemeClr val="tx1"/>
          </a:solidFill>
        </p:spPr>
        <p:txBody>
          <a:bodyPr/>
          <a:lstStyle/>
          <a:p>
            <a:r>
              <a:rPr lang="en-US" dirty="0" smtClean="0">
                <a:solidFill>
                  <a:schemeClr val="bg1"/>
                </a:solidFill>
              </a:rPr>
              <a:t>General Fund Budget Summary</a:t>
            </a:r>
          </a:p>
        </p:txBody>
      </p:sp>
      <p:sp>
        <p:nvSpPr>
          <p:cNvPr id="3" name="Slide Number Placeholder 2"/>
          <p:cNvSpPr>
            <a:spLocks noGrp="1"/>
          </p:cNvSpPr>
          <p:nvPr>
            <p:ph type="sldNum" sz="quarter" idx="12"/>
          </p:nvPr>
        </p:nvSpPr>
        <p:spPr/>
        <p:txBody>
          <a:bodyPr/>
          <a:lstStyle/>
          <a:p>
            <a:fld id="{FA114C9F-2808-4433-AF62-6D1F8DE48565}" type="slidenum">
              <a:rPr lang="en-US" smtClean="0"/>
              <a:pPr/>
              <a:t>21</a:t>
            </a:fld>
            <a:endParaRPr lang="en-US" dirty="0"/>
          </a:p>
        </p:txBody>
      </p:sp>
    </p:spTree>
    <p:extLst>
      <p:ext uri="{BB962C8B-B14F-4D97-AF65-F5344CB8AC3E}">
        <p14:creationId xmlns="" xmlns:p14="http://schemas.microsoft.com/office/powerpoint/2010/main" val="3225880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sz="3100" dirty="0" smtClean="0">
                <a:effectLst>
                  <a:reflection blurRad="6350" endPos="0" dir="5400000" sy="-100000" algn="bl" rotWithShape="0"/>
                </a:effectLst>
              </a:rPr>
              <a:t>Cleveland Municipal School District</a:t>
            </a:r>
            <a:r>
              <a:rPr lang="en-US" dirty="0" smtClean="0">
                <a:effectLst>
                  <a:reflection blurRad="6350" endPos="0" dir="5400000" sy="-100000" algn="bl" rotWithShape="0"/>
                </a:effectLst>
              </a:rPr>
              <a:t/>
            </a:r>
            <a:br>
              <a:rPr lang="en-US" dirty="0" smtClean="0">
                <a:effectLst>
                  <a:reflection blurRad="6350" endPos="0" dir="5400000" sy="-100000" algn="bl" rotWithShape="0"/>
                </a:effectLst>
              </a:rPr>
            </a:br>
            <a:r>
              <a:rPr lang="en-US" sz="2000" dirty="0" smtClean="0">
                <a:effectLst>
                  <a:reflection blurRad="6350" endPos="0" dir="5400000" sy="-100000" algn="bl" rotWithShape="0"/>
                </a:effectLst>
              </a:rPr>
              <a:t>FY2013 Budget</a:t>
            </a:r>
            <a:r>
              <a:rPr lang="en-US" sz="2200" dirty="0" smtClean="0">
                <a:effectLst>
                  <a:reflection blurRad="6350" endPos="0" dir="5400000" sy="-100000" algn="bl" rotWithShape="0"/>
                </a:effectLst>
              </a:rPr>
              <a:t/>
            </a:r>
            <a:br>
              <a:rPr lang="en-US" sz="2200" dirty="0" smtClean="0">
                <a:effectLst>
                  <a:reflection blurRad="6350" endPos="0" dir="5400000" sy="-100000" algn="bl" rotWithShape="0"/>
                </a:effectLst>
              </a:rPr>
            </a:br>
            <a:r>
              <a:rPr lang="en-US" sz="1200" dirty="0" smtClean="0">
                <a:effectLst>
                  <a:reflection blurRad="6350" endPos="0" dir="5400000" sy="-100000" algn="bl" rotWithShape="0"/>
                </a:effectLst>
              </a:rPr>
              <a:t>(in millions of dollars)</a:t>
            </a:r>
            <a:endParaRPr lang="en-US" sz="2200" dirty="0">
              <a:effectLst>
                <a:reflection blurRad="6350" endPos="0" dir="5400000" sy="-100000" algn="bl" rotWithShape="0"/>
              </a:effectLst>
            </a:endParaRPr>
          </a:p>
        </p:txBody>
      </p:sp>
      <p:sp>
        <p:nvSpPr>
          <p:cNvPr id="3" name="Slide Number Placeholder 2"/>
          <p:cNvSpPr>
            <a:spLocks noGrp="1"/>
          </p:cNvSpPr>
          <p:nvPr>
            <p:ph type="sldNum" sz="quarter" idx="12"/>
          </p:nvPr>
        </p:nvSpPr>
        <p:spPr/>
        <p:txBody>
          <a:bodyPr/>
          <a:lstStyle/>
          <a:p>
            <a:fld id="{2C4220B1-E385-4C5F-8FAC-E103C61D6CE6}" type="slidenum">
              <a:rPr lang="en-US" smtClean="0"/>
              <a:pPr/>
              <a:t>22</a:t>
            </a:fld>
            <a:endParaRPr lang="en-US" dirty="0"/>
          </a:p>
        </p:txBody>
      </p:sp>
      <p:graphicFrame>
        <p:nvGraphicFramePr>
          <p:cNvPr id="4" name="Object 3"/>
          <p:cNvGraphicFramePr>
            <a:graphicFrameLocks noChangeAspect="1"/>
          </p:cNvGraphicFramePr>
          <p:nvPr>
            <p:extLst>
              <p:ext uri="{D42A27DB-BD31-4B8C-83A1-F6EECF244321}">
                <p14:modId xmlns="" xmlns:p14="http://schemas.microsoft.com/office/powerpoint/2010/main" val="4088691385"/>
              </p:ext>
            </p:extLst>
          </p:nvPr>
        </p:nvGraphicFramePr>
        <p:xfrm>
          <a:off x="2286000" y="1828800"/>
          <a:ext cx="4773612" cy="4173538"/>
        </p:xfrm>
        <a:graphic>
          <a:graphicData uri="http://schemas.openxmlformats.org/presentationml/2006/ole">
            <p:oleObj spid="_x0000_s129189" name="Worksheet" r:id="rId4" imgW="4819759" imgH="4229177" progId="Excel.Sheet.12">
              <p:embed/>
            </p:oleObj>
          </a:graphicData>
        </a:graphic>
      </p:graphicFrame>
    </p:spTree>
    <p:extLst>
      <p:ext uri="{BB962C8B-B14F-4D97-AF65-F5344CB8AC3E}">
        <p14:creationId xmlns="" xmlns:p14="http://schemas.microsoft.com/office/powerpoint/2010/main" val="1341220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eflection blurRad="6350" endPos="0" dir="5400000" sy="-100000" algn="bl" rotWithShape="0"/>
                </a:effectLst>
              </a:rPr>
              <a:t>What we Have Done to Balance the Budget</a:t>
            </a:r>
            <a:endParaRPr lang="en-US" dirty="0">
              <a:effectLst>
                <a:reflection blurRad="6350" endPos="0" dir="5400000" sy="-100000" algn="bl" rotWithShape="0"/>
              </a:effectLst>
            </a:endParaRPr>
          </a:p>
        </p:txBody>
      </p:sp>
      <p:sp>
        <p:nvSpPr>
          <p:cNvPr id="4" name="Content Placeholder 3"/>
          <p:cNvSpPr>
            <a:spLocks noGrp="1"/>
          </p:cNvSpPr>
          <p:nvPr>
            <p:ph idx="1"/>
          </p:nvPr>
        </p:nvSpPr>
        <p:spPr/>
        <p:txBody>
          <a:bodyPr/>
          <a:lstStyle/>
          <a:p>
            <a:endParaRPr lang="en-US" sz="1800" dirty="0" smtClean="0"/>
          </a:p>
          <a:p>
            <a:r>
              <a:rPr lang="en-US" sz="2000" dirty="0" smtClean="0"/>
              <a:t>Reduced the size of the staff</a:t>
            </a:r>
          </a:p>
          <a:p>
            <a:pPr marL="457200" lvl="1" indent="0">
              <a:buNone/>
            </a:pPr>
            <a:r>
              <a:rPr lang="en-US" sz="1600" dirty="0" smtClean="0"/>
              <a:t> - 585 less positions in the FY13 budget</a:t>
            </a:r>
          </a:p>
          <a:p>
            <a:r>
              <a:rPr lang="en-US" sz="2000" dirty="0" smtClean="0"/>
              <a:t>Employee </a:t>
            </a:r>
            <a:r>
              <a:rPr lang="en-US" sz="2000" dirty="0"/>
              <a:t>S</a:t>
            </a:r>
            <a:r>
              <a:rPr lang="en-US" sz="2000" dirty="0" smtClean="0"/>
              <a:t>eparation Plan</a:t>
            </a:r>
          </a:p>
          <a:p>
            <a:pPr lvl="1"/>
            <a:r>
              <a:rPr lang="en-US" sz="1600" dirty="0" smtClean="0"/>
              <a:t>299 Employees Accepted plan</a:t>
            </a:r>
          </a:p>
          <a:p>
            <a:r>
              <a:rPr lang="en-US" sz="2000" dirty="0" smtClean="0"/>
              <a:t>Labor Negotiations</a:t>
            </a:r>
          </a:p>
          <a:p>
            <a:pPr lvl="1"/>
            <a:r>
              <a:rPr lang="en-US" sz="1600" dirty="0" smtClean="0"/>
              <a:t>Negotiated 8 of 9 contracts though June 30, 2013</a:t>
            </a:r>
          </a:p>
          <a:p>
            <a:r>
              <a:rPr lang="en-US" sz="2000" dirty="0" smtClean="0"/>
              <a:t>Budget Reductions</a:t>
            </a:r>
          </a:p>
          <a:p>
            <a:r>
              <a:rPr lang="en-US" sz="2000" dirty="0" smtClean="0"/>
              <a:t>Operational Efficiencies</a:t>
            </a:r>
          </a:p>
          <a:p>
            <a:pPr lvl="1"/>
            <a:r>
              <a:rPr lang="en-US" sz="1600" dirty="0" smtClean="0"/>
              <a:t>Utilities</a:t>
            </a:r>
          </a:p>
          <a:p>
            <a:pPr lvl="1"/>
            <a:r>
              <a:rPr lang="en-US" sz="1600" dirty="0" smtClean="0"/>
              <a:t>Transportation</a:t>
            </a:r>
          </a:p>
          <a:p>
            <a:pPr lvl="1"/>
            <a:r>
              <a:rPr lang="en-US" sz="1600" dirty="0" smtClean="0"/>
              <a:t>Legal Fees</a:t>
            </a:r>
          </a:p>
          <a:p>
            <a:r>
              <a:rPr lang="en-US" sz="2000" dirty="0" smtClean="0"/>
              <a:t>Pursuing Levy</a:t>
            </a:r>
          </a:p>
          <a:p>
            <a:pPr lvl="1"/>
            <a:r>
              <a:rPr lang="en-US" sz="1600" dirty="0" smtClean="0"/>
              <a:t>November 2012</a:t>
            </a:r>
            <a:endParaRPr lang="en-US" sz="1600" dirty="0"/>
          </a:p>
          <a:p>
            <a:pPr marL="0" indent="0">
              <a:buNone/>
            </a:pPr>
            <a:endParaRPr lang="en-US" dirty="0"/>
          </a:p>
        </p:txBody>
      </p:sp>
      <p:sp>
        <p:nvSpPr>
          <p:cNvPr id="3" name="Slide Number Placeholder 2"/>
          <p:cNvSpPr>
            <a:spLocks noGrp="1"/>
          </p:cNvSpPr>
          <p:nvPr>
            <p:ph type="sldNum" sz="quarter" idx="12"/>
          </p:nvPr>
        </p:nvSpPr>
        <p:spPr/>
        <p:txBody>
          <a:bodyPr/>
          <a:lstStyle/>
          <a:p>
            <a:fld id="{7BCBFC88-5924-455D-A0C0-85AB3C00A5CC}" type="slidenum">
              <a:rPr lang="en-US" smtClean="0"/>
              <a:pPr/>
              <a:t>23</a:t>
            </a:fld>
            <a:endParaRPr lang="en-US" dirty="0"/>
          </a:p>
        </p:txBody>
      </p:sp>
    </p:spTree>
    <p:extLst>
      <p:ext uri="{BB962C8B-B14F-4D97-AF65-F5344CB8AC3E}">
        <p14:creationId xmlns="" xmlns:p14="http://schemas.microsoft.com/office/powerpoint/2010/main" val="2501329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eflection blurRad="6350" endPos="0" dir="5400000" sy="-100000" algn="bl" rotWithShape="0"/>
                </a:effectLst>
              </a:rPr>
              <a:t>Cleveland Municipal School District</a:t>
            </a:r>
            <a:endParaRPr lang="en-US" dirty="0">
              <a:effectLst>
                <a:reflection blurRad="6350" endPos="0" dir="5400000" sy="-100000" algn="bl" rotWithShape="0"/>
              </a:effectLst>
            </a:endParaRPr>
          </a:p>
        </p:txBody>
      </p:sp>
      <p:sp>
        <p:nvSpPr>
          <p:cNvPr id="4" name="Content Placeholder 3"/>
          <p:cNvSpPr>
            <a:spLocks noGrp="1"/>
          </p:cNvSpPr>
          <p:nvPr>
            <p:ph idx="1"/>
          </p:nvPr>
        </p:nvSpPr>
        <p:spPr>
          <a:xfrm>
            <a:off x="301752" y="2971800"/>
            <a:ext cx="8503920" cy="914400"/>
          </a:xfrm>
          <a:solidFill>
            <a:schemeClr val="tx1"/>
          </a:solidFill>
        </p:spPr>
        <p:txBody>
          <a:bodyPr/>
          <a:lstStyle/>
          <a:p>
            <a:r>
              <a:rPr lang="en-US" dirty="0" smtClean="0">
                <a:solidFill>
                  <a:schemeClr val="bg1"/>
                </a:solidFill>
              </a:rPr>
              <a:t>Path Ahead</a:t>
            </a:r>
          </a:p>
        </p:txBody>
      </p:sp>
      <p:sp>
        <p:nvSpPr>
          <p:cNvPr id="3" name="Slide Number Placeholder 2"/>
          <p:cNvSpPr>
            <a:spLocks noGrp="1"/>
          </p:cNvSpPr>
          <p:nvPr>
            <p:ph type="sldNum" sz="quarter" idx="12"/>
          </p:nvPr>
        </p:nvSpPr>
        <p:spPr/>
        <p:txBody>
          <a:bodyPr/>
          <a:lstStyle/>
          <a:p>
            <a:fld id="{FA114C9F-2808-4433-AF62-6D1F8DE48565}" type="slidenum">
              <a:rPr lang="en-US" smtClean="0"/>
              <a:pPr/>
              <a:t>24</a:t>
            </a:fld>
            <a:endParaRPr lang="en-US" dirty="0"/>
          </a:p>
        </p:txBody>
      </p:sp>
    </p:spTree>
    <p:extLst>
      <p:ext uri="{BB962C8B-B14F-4D97-AF65-F5344CB8AC3E}">
        <p14:creationId xmlns="" xmlns:p14="http://schemas.microsoft.com/office/powerpoint/2010/main" val="2203260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eflection blurRad="6350" endPos="0" dir="5400000" sy="-100000" algn="bl" rotWithShape="0"/>
                </a:effectLst>
              </a:rPr>
              <a:t>Cleveland Municipal School District – Path Ahead</a:t>
            </a:r>
            <a:endParaRPr lang="en-US" dirty="0">
              <a:effectLst>
                <a:reflection blurRad="6350" endPos="0" dir="5400000" sy="-100000" algn="bl" rotWithShape="0"/>
              </a:effectLst>
            </a:endParaRPr>
          </a:p>
        </p:txBody>
      </p:sp>
      <p:sp>
        <p:nvSpPr>
          <p:cNvPr id="4" name="Content Placeholder 3"/>
          <p:cNvSpPr>
            <a:spLocks noGrp="1"/>
          </p:cNvSpPr>
          <p:nvPr>
            <p:ph idx="1"/>
          </p:nvPr>
        </p:nvSpPr>
        <p:spPr/>
        <p:txBody>
          <a:bodyPr/>
          <a:lstStyle/>
          <a:p>
            <a:endParaRPr lang="en-US" sz="1800" dirty="0" smtClean="0"/>
          </a:p>
          <a:p>
            <a:pPr marL="0" indent="0">
              <a:buNone/>
            </a:pPr>
            <a:r>
              <a:rPr lang="en-US" sz="2800" dirty="0" smtClean="0"/>
              <a:t>Portfolio Strategy</a:t>
            </a:r>
          </a:p>
          <a:p>
            <a:r>
              <a:rPr lang="en-US" sz="2800" dirty="0" smtClean="0"/>
              <a:t>Equity</a:t>
            </a:r>
          </a:p>
          <a:p>
            <a:r>
              <a:rPr lang="en-US" sz="2800" dirty="0" smtClean="0"/>
              <a:t>Universal Autonomy</a:t>
            </a:r>
          </a:p>
          <a:p>
            <a:r>
              <a:rPr lang="en-US" sz="2800" dirty="0" smtClean="0"/>
              <a:t>Pupil Based Funding</a:t>
            </a:r>
          </a:p>
          <a:p>
            <a:r>
              <a:rPr lang="en-US" sz="2800" dirty="0" smtClean="0"/>
              <a:t>Schools Able to Choose Support</a:t>
            </a:r>
          </a:p>
          <a:p>
            <a:r>
              <a:rPr lang="en-US" sz="2800" dirty="0" smtClean="0"/>
              <a:t>Data System tied to Student Achievement</a:t>
            </a:r>
          </a:p>
          <a:p>
            <a:r>
              <a:rPr lang="en-US" sz="2800" dirty="0" smtClean="0"/>
              <a:t>Accountability Systems</a:t>
            </a:r>
          </a:p>
          <a:p>
            <a:endParaRPr lang="en-US" sz="1800" dirty="0" smtClean="0"/>
          </a:p>
          <a:p>
            <a:pPr marL="0" indent="0">
              <a:buNone/>
            </a:pPr>
            <a:endParaRPr lang="en-US" sz="1800" dirty="0" smtClean="0"/>
          </a:p>
          <a:p>
            <a:endParaRPr lang="en-US" sz="1800" dirty="0"/>
          </a:p>
          <a:p>
            <a:pPr marL="0" indent="0">
              <a:buNone/>
            </a:pPr>
            <a:endParaRPr lang="en-US" dirty="0"/>
          </a:p>
        </p:txBody>
      </p:sp>
      <p:sp>
        <p:nvSpPr>
          <p:cNvPr id="3" name="Slide Number Placeholder 2"/>
          <p:cNvSpPr>
            <a:spLocks noGrp="1"/>
          </p:cNvSpPr>
          <p:nvPr>
            <p:ph type="sldNum" sz="quarter" idx="12"/>
          </p:nvPr>
        </p:nvSpPr>
        <p:spPr/>
        <p:txBody>
          <a:bodyPr/>
          <a:lstStyle/>
          <a:p>
            <a:fld id="{7BCBFC88-5924-455D-A0C0-85AB3C00A5CC}" type="slidenum">
              <a:rPr lang="en-US" smtClean="0"/>
              <a:pPr/>
              <a:t>25</a:t>
            </a:fld>
            <a:endParaRPr lang="en-US" dirty="0"/>
          </a:p>
        </p:txBody>
      </p:sp>
    </p:spTree>
    <p:extLst>
      <p:ext uri="{BB962C8B-B14F-4D97-AF65-F5344CB8AC3E}">
        <p14:creationId xmlns="" xmlns:p14="http://schemas.microsoft.com/office/powerpoint/2010/main" val="1358259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Cleveland Municipal School District</a:t>
            </a:r>
            <a:endParaRPr lang="en-US" dirty="0"/>
          </a:p>
        </p:txBody>
      </p:sp>
      <p:sp>
        <p:nvSpPr>
          <p:cNvPr id="4" name="Content Placeholder 3"/>
          <p:cNvSpPr>
            <a:spLocks noGrp="1"/>
          </p:cNvSpPr>
          <p:nvPr>
            <p:ph type="subTitle" idx="1"/>
          </p:nvPr>
        </p:nvSpPr>
        <p:spPr/>
        <p:txBody>
          <a:bodyPr>
            <a:normAutofit fontScale="77500" lnSpcReduction="20000"/>
          </a:bodyPr>
          <a:lstStyle/>
          <a:p>
            <a:pPr algn="ctr">
              <a:buNone/>
            </a:pPr>
            <a:endParaRPr lang="en-US" dirty="0" smtClean="0"/>
          </a:p>
          <a:p>
            <a:pPr algn="ctr">
              <a:buNone/>
            </a:pPr>
            <a:endParaRPr lang="en-US" dirty="0" smtClean="0"/>
          </a:p>
          <a:p>
            <a:pPr algn="ctr">
              <a:buNone/>
            </a:pPr>
            <a:r>
              <a:rPr lang="en-US" dirty="0" smtClean="0">
                <a:solidFill>
                  <a:schemeClr val="tx1"/>
                </a:solidFill>
              </a:rPr>
              <a:t>Fiscal Year 2013 Annual Budget</a:t>
            </a:r>
          </a:p>
          <a:p>
            <a:pPr algn="ctr">
              <a:buNone/>
            </a:pPr>
            <a:r>
              <a:rPr lang="en-US" dirty="0" smtClean="0">
                <a:solidFill>
                  <a:schemeClr val="tx1"/>
                </a:solidFill>
              </a:rPr>
              <a:t>Questions</a:t>
            </a:r>
          </a:p>
          <a:p>
            <a:pPr>
              <a:buNone/>
            </a:pPr>
            <a:endParaRPr lang="en-US" dirty="0"/>
          </a:p>
        </p:txBody>
      </p:sp>
      <p:sp>
        <p:nvSpPr>
          <p:cNvPr id="3" name="Slide Number Placeholder 2"/>
          <p:cNvSpPr>
            <a:spLocks noGrp="1"/>
          </p:cNvSpPr>
          <p:nvPr>
            <p:ph type="sldNum" sz="quarter" idx="12"/>
          </p:nvPr>
        </p:nvSpPr>
        <p:spPr/>
        <p:txBody>
          <a:bodyPr/>
          <a:lstStyle/>
          <a:p>
            <a:fld id="{7BCBFC88-5924-455D-A0C0-85AB3C00A5CC}" type="slidenum">
              <a:rPr lang="en-US" smtClean="0"/>
              <a:pPr/>
              <a:t>26</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eflection blurRad="6350" endPos="0" dir="5400000" sy="-100000" algn="bl" rotWithShape="0"/>
                </a:effectLst>
              </a:rPr>
              <a:t>Cleveland Municipal School District</a:t>
            </a:r>
            <a:endParaRPr lang="en-US" dirty="0">
              <a:effectLst>
                <a:reflection blurRad="6350" endPos="0" dir="5400000" sy="-100000" algn="bl" rotWithShape="0"/>
              </a:effectLst>
            </a:endParaRPr>
          </a:p>
        </p:txBody>
      </p:sp>
      <p:sp>
        <p:nvSpPr>
          <p:cNvPr id="4" name="Content Placeholder 3"/>
          <p:cNvSpPr>
            <a:spLocks noGrp="1"/>
          </p:cNvSpPr>
          <p:nvPr>
            <p:ph idx="1"/>
          </p:nvPr>
        </p:nvSpPr>
        <p:spPr>
          <a:xfrm>
            <a:off x="301752" y="2971800"/>
            <a:ext cx="8503920" cy="914400"/>
          </a:xfrm>
          <a:solidFill>
            <a:schemeClr val="tx1"/>
          </a:solidFill>
        </p:spPr>
        <p:txBody>
          <a:bodyPr/>
          <a:lstStyle/>
          <a:p>
            <a:r>
              <a:rPr lang="en-US" dirty="0" smtClean="0">
                <a:solidFill>
                  <a:schemeClr val="bg1"/>
                </a:solidFill>
              </a:rPr>
              <a:t>Fast Facts</a:t>
            </a:r>
          </a:p>
        </p:txBody>
      </p:sp>
      <p:sp>
        <p:nvSpPr>
          <p:cNvPr id="3" name="Slide Number Placeholder 2"/>
          <p:cNvSpPr>
            <a:spLocks noGrp="1"/>
          </p:cNvSpPr>
          <p:nvPr>
            <p:ph type="sldNum" sz="quarter" idx="12"/>
          </p:nvPr>
        </p:nvSpPr>
        <p:spPr/>
        <p:txBody>
          <a:bodyPr/>
          <a:lstStyle/>
          <a:p>
            <a:fld id="{FA114C9F-2808-4433-AF62-6D1F8DE48565}" type="slidenum">
              <a:rPr lang="en-US" smtClean="0"/>
              <a:pPr/>
              <a:t>3</a:t>
            </a:fld>
            <a:endParaRPr lang="en-US" dirty="0"/>
          </a:p>
        </p:txBody>
      </p:sp>
    </p:spTree>
    <p:extLst>
      <p:ext uri="{BB962C8B-B14F-4D97-AF65-F5344CB8AC3E}">
        <p14:creationId xmlns="" xmlns:p14="http://schemas.microsoft.com/office/powerpoint/2010/main" val="3188253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eflection blurRad="6350" endPos="0" dir="5400000" sy="-100000" algn="bl" rotWithShape="0"/>
                </a:effectLst>
              </a:rPr>
              <a:t>Cleveland Municipal School District – Fast Facts</a:t>
            </a:r>
            <a:endParaRPr lang="en-US" dirty="0"/>
          </a:p>
        </p:txBody>
      </p:sp>
      <p:sp>
        <p:nvSpPr>
          <p:cNvPr id="3" name="Content Placeholder 2"/>
          <p:cNvSpPr>
            <a:spLocks noGrp="1"/>
          </p:cNvSpPr>
          <p:nvPr>
            <p:ph sz="half" idx="1"/>
          </p:nvPr>
        </p:nvSpPr>
        <p:spPr/>
        <p:txBody>
          <a:bodyPr>
            <a:normAutofit fontScale="40000" lnSpcReduction="20000"/>
          </a:bodyPr>
          <a:lstStyle/>
          <a:p>
            <a:pPr marL="0" indent="0" algn="ctr">
              <a:buNone/>
            </a:pPr>
            <a:r>
              <a:rPr lang="en-US" sz="3300" b="1" dirty="0" smtClean="0"/>
              <a:t>Our Students</a:t>
            </a:r>
          </a:p>
          <a:p>
            <a:pPr marL="0" indent="0">
              <a:buNone/>
            </a:pPr>
            <a:r>
              <a:rPr lang="en-US" dirty="0" smtClean="0"/>
              <a:t>Students served: 40,871</a:t>
            </a:r>
          </a:p>
          <a:p>
            <a:pPr marL="0" indent="0">
              <a:buNone/>
            </a:pPr>
            <a:r>
              <a:rPr lang="en-US" dirty="0"/>
              <a:t>Student Ethnicity</a:t>
            </a:r>
          </a:p>
          <a:p>
            <a:r>
              <a:rPr lang="en-US" dirty="0"/>
              <a:t>Asian or Pacific Islander: 0.8%</a:t>
            </a:r>
          </a:p>
          <a:p>
            <a:r>
              <a:rPr lang="en-US" dirty="0"/>
              <a:t>Black, Non-Hispanic: 67.6%</a:t>
            </a:r>
          </a:p>
          <a:p>
            <a:r>
              <a:rPr lang="en-US" dirty="0"/>
              <a:t>Hispanic: 13.8%</a:t>
            </a:r>
          </a:p>
          <a:p>
            <a:r>
              <a:rPr lang="en-US" dirty="0"/>
              <a:t>American Indian or Alaskan</a:t>
            </a:r>
          </a:p>
          <a:p>
            <a:r>
              <a:rPr lang="en-US" dirty="0"/>
              <a:t>Native: 0.2%</a:t>
            </a:r>
          </a:p>
          <a:p>
            <a:r>
              <a:rPr lang="en-US" dirty="0"/>
              <a:t>Multiracial: 2.9%</a:t>
            </a:r>
          </a:p>
          <a:p>
            <a:r>
              <a:rPr lang="en-US" dirty="0"/>
              <a:t>White, Non-Hispanic: 14.6</a:t>
            </a:r>
            <a:r>
              <a:rPr lang="en-US" dirty="0" smtClean="0"/>
              <a:t>%</a:t>
            </a:r>
          </a:p>
          <a:p>
            <a:pPr marL="0" indent="0" algn="ctr">
              <a:buNone/>
            </a:pPr>
            <a:endParaRPr lang="en-US" sz="3300" b="1" dirty="0" smtClean="0"/>
          </a:p>
          <a:p>
            <a:pPr marL="0" indent="0" algn="ctr">
              <a:buNone/>
            </a:pPr>
            <a:r>
              <a:rPr lang="en-US" sz="3300" b="1" dirty="0" smtClean="0"/>
              <a:t>Transportation</a:t>
            </a:r>
            <a:endParaRPr lang="en-US" dirty="0" smtClean="0"/>
          </a:p>
          <a:p>
            <a:r>
              <a:rPr lang="en-US" dirty="0" smtClean="0"/>
              <a:t>Transport 8,449 students on yellow buses daily.</a:t>
            </a:r>
          </a:p>
          <a:p>
            <a:r>
              <a:rPr lang="en-US" dirty="0" smtClean="0"/>
              <a:t>Transport 6,368 students on RTA daily.</a:t>
            </a:r>
          </a:p>
          <a:p>
            <a:r>
              <a:rPr lang="en-US" dirty="0" smtClean="0"/>
              <a:t>Transport 488 students on cabs/vans daily(special needs to mainly alternative schools, ie, PEP schools)</a:t>
            </a:r>
          </a:p>
          <a:p>
            <a:r>
              <a:rPr lang="en-US" dirty="0" smtClean="0"/>
              <a:t>The average mileage per day for fleet is 17,000.</a:t>
            </a:r>
          </a:p>
          <a:p>
            <a:r>
              <a:rPr lang="en-US" dirty="0" smtClean="0"/>
              <a:t>The estimated mileage per year for fleet is 3,060,000.</a:t>
            </a:r>
          </a:p>
          <a:p>
            <a:endParaRPr lang="en-US" dirty="0"/>
          </a:p>
          <a:p>
            <a:pPr marL="0" indent="0" algn="ctr">
              <a:buNone/>
            </a:pPr>
            <a:r>
              <a:rPr lang="en-US" sz="3300" b="1" dirty="0" smtClean="0"/>
              <a:t>Food Service</a:t>
            </a:r>
          </a:p>
          <a:p>
            <a:r>
              <a:rPr lang="en-US" dirty="0" smtClean="0"/>
              <a:t>Number of meals served per day – 48,000</a:t>
            </a:r>
          </a:p>
          <a:p>
            <a:pPr lvl="1"/>
            <a:r>
              <a:rPr lang="en-US" dirty="0" smtClean="0"/>
              <a:t>Breakfast – 17,000</a:t>
            </a:r>
          </a:p>
          <a:p>
            <a:pPr lvl="1"/>
            <a:r>
              <a:rPr lang="en-US" dirty="0" smtClean="0"/>
              <a:t>Lunch – 31,000</a:t>
            </a:r>
          </a:p>
          <a:p>
            <a:r>
              <a:rPr lang="en-US" dirty="0" smtClean="0"/>
              <a:t>Number of meals served per year – 8.6 million</a:t>
            </a:r>
            <a:endParaRPr lang="en-US" dirty="0"/>
          </a:p>
          <a:p>
            <a:endParaRPr lang="en-US" dirty="0"/>
          </a:p>
        </p:txBody>
      </p:sp>
      <p:sp>
        <p:nvSpPr>
          <p:cNvPr id="5" name="Content Placeholder 4"/>
          <p:cNvSpPr>
            <a:spLocks noGrp="1"/>
          </p:cNvSpPr>
          <p:nvPr>
            <p:ph sz="half" idx="2"/>
          </p:nvPr>
        </p:nvSpPr>
        <p:spPr/>
        <p:txBody>
          <a:bodyPr>
            <a:normAutofit fontScale="40000" lnSpcReduction="20000"/>
          </a:bodyPr>
          <a:lstStyle/>
          <a:p>
            <a:pPr marL="0" indent="0" algn="ctr">
              <a:buNone/>
            </a:pPr>
            <a:r>
              <a:rPr lang="en-US" sz="3300" b="1" dirty="0" smtClean="0"/>
              <a:t>Our Staffing</a:t>
            </a:r>
          </a:p>
          <a:p>
            <a:pPr marL="0" indent="0">
              <a:buNone/>
            </a:pPr>
            <a:r>
              <a:rPr lang="en-US" dirty="0"/>
              <a:t>Our Staffing - FY </a:t>
            </a:r>
            <a:r>
              <a:rPr lang="en-US" dirty="0" smtClean="0"/>
              <a:t>2013 </a:t>
            </a:r>
            <a:r>
              <a:rPr lang="en-US" dirty="0"/>
              <a:t>All Funds</a:t>
            </a:r>
          </a:p>
          <a:p>
            <a:pPr marL="0" indent="0">
              <a:buNone/>
            </a:pPr>
            <a:r>
              <a:rPr lang="en-US" dirty="0"/>
              <a:t>Teachers (classroom</a:t>
            </a:r>
            <a:r>
              <a:rPr lang="en-US" dirty="0" smtClean="0"/>
              <a:t>)………………………………………………………………. 2,591</a:t>
            </a:r>
            <a:endParaRPr lang="en-US" dirty="0"/>
          </a:p>
          <a:p>
            <a:pPr marL="0" indent="0" algn="just">
              <a:buNone/>
            </a:pPr>
            <a:r>
              <a:rPr lang="en-US" dirty="0" smtClean="0"/>
              <a:t>Teachers </a:t>
            </a:r>
            <a:r>
              <a:rPr lang="en-US" i="1" dirty="0"/>
              <a:t>(non-classroom) (e.g. Guidance Counselors) </a:t>
            </a:r>
            <a:r>
              <a:rPr lang="en-US" i="1" dirty="0" smtClean="0"/>
              <a:t>................	</a:t>
            </a:r>
            <a:r>
              <a:rPr lang="en-US" dirty="0" smtClean="0"/>
              <a:t>402</a:t>
            </a:r>
            <a:endParaRPr lang="en-US" dirty="0"/>
          </a:p>
          <a:p>
            <a:pPr marL="0" indent="0" algn="just">
              <a:buNone/>
            </a:pPr>
            <a:r>
              <a:rPr lang="en-US" dirty="0"/>
              <a:t>Principals and Assistant Principals </a:t>
            </a:r>
            <a:r>
              <a:rPr lang="en-US" dirty="0" smtClean="0"/>
              <a:t>.................................…………….	176</a:t>
            </a:r>
            <a:endParaRPr lang="en-US" dirty="0"/>
          </a:p>
          <a:p>
            <a:pPr marL="0" indent="0" algn="just">
              <a:buNone/>
            </a:pPr>
            <a:r>
              <a:rPr lang="en-US" dirty="0"/>
              <a:t>Clerical/Support </a:t>
            </a:r>
            <a:r>
              <a:rPr lang="en-US" dirty="0" smtClean="0"/>
              <a:t>........................................................................... 	200</a:t>
            </a:r>
            <a:endParaRPr lang="en-US" dirty="0"/>
          </a:p>
          <a:p>
            <a:pPr marL="0" indent="0" algn="just">
              <a:buNone/>
            </a:pPr>
            <a:r>
              <a:rPr lang="en-US" dirty="0"/>
              <a:t>Custodial </a:t>
            </a:r>
            <a:r>
              <a:rPr lang="en-US" dirty="0" smtClean="0"/>
              <a:t>.............................................................................……….	376</a:t>
            </a:r>
            <a:endParaRPr lang="en-US" dirty="0"/>
          </a:p>
          <a:p>
            <a:pPr marL="0" indent="0" algn="just">
              <a:buNone/>
            </a:pPr>
            <a:r>
              <a:rPr lang="en-US" dirty="0"/>
              <a:t>District administrators </a:t>
            </a:r>
            <a:r>
              <a:rPr lang="en-US" dirty="0" smtClean="0"/>
              <a:t>.................................................................. 	31</a:t>
            </a:r>
            <a:endParaRPr lang="en-US" dirty="0"/>
          </a:p>
          <a:p>
            <a:pPr marL="0" indent="0" algn="just">
              <a:buNone/>
            </a:pPr>
            <a:r>
              <a:rPr lang="en-US" dirty="0"/>
              <a:t>Food Service </a:t>
            </a:r>
            <a:r>
              <a:rPr lang="en-US" dirty="0" smtClean="0"/>
              <a:t>................................................................................. 	443</a:t>
            </a:r>
            <a:endParaRPr lang="en-US" dirty="0"/>
          </a:p>
          <a:p>
            <a:pPr marL="0" indent="0" algn="just">
              <a:buNone/>
            </a:pPr>
            <a:r>
              <a:rPr lang="en-US" dirty="0"/>
              <a:t>Paraprofessionals </a:t>
            </a:r>
            <a:r>
              <a:rPr lang="en-US" dirty="0" smtClean="0"/>
              <a:t>......................................................................... 	636</a:t>
            </a:r>
            <a:endParaRPr lang="en-US" dirty="0"/>
          </a:p>
          <a:p>
            <a:pPr marL="0" indent="0" algn="just">
              <a:buNone/>
            </a:pPr>
            <a:r>
              <a:rPr lang="en-US" dirty="0"/>
              <a:t>Security </a:t>
            </a:r>
            <a:r>
              <a:rPr lang="en-US" dirty="0" smtClean="0"/>
              <a:t>.........................................................................................	240</a:t>
            </a:r>
            <a:endParaRPr lang="en-US" dirty="0"/>
          </a:p>
          <a:p>
            <a:pPr marL="0" indent="0" algn="just">
              <a:buNone/>
            </a:pPr>
            <a:r>
              <a:rPr lang="en-US" dirty="0"/>
              <a:t>Technical/Professional </a:t>
            </a:r>
            <a:r>
              <a:rPr lang="en-US" dirty="0" smtClean="0"/>
              <a:t>................................................................. 	328</a:t>
            </a:r>
            <a:endParaRPr lang="en-US" dirty="0"/>
          </a:p>
          <a:p>
            <a:pPr marL="0" indent="0" algn="just">
              <a:buNone/>
            </a:pPr>
            <a:r>
              <a:rPr lang="en-US" dirty="0"/>
              <a:t>Trades </a:t>
            </a:r>
            <a:r>
              <a:rPr lang="en-US" dirty="0" smtClean="0"/>
              <a:t>...........................................................................................	38</a:t>
            </a:r>
            <a:endParaRPr lang="en-US" dirty="0"/>
          </a:p>
          <a:p>
            <a:pPr marL="0" indent="0" algn="just">
              <a:buNone/>
            </a:pPr>
            <a:r>
              <a:rPr lang="en-US" dirty="0"/>
              <a:t>Transportation </a:t>
            </a:r>
            <a:r>
              <a:rPr lang="en-US" dirty="0" smtClean="0"/>
              <a:t>.............................................................................. 	292</a:t>
            </a:r>
            <a:endParaRPr lang="en-US" dirty="0"/>
          </a:p>
          <a:p>
            <a:pPr marL="0" indent="0" algn="just">
              <a:buNone/>
            </a:pPr>
            <a:r>
              <a:rPr lang="en-US" dirty="0" smtClean="0"/>
              <a:t>Truck Drivers ................................................................................. 	  10</a:t>
            </a:r>
          </a:p>
          <a:p>
            <a:pPr marL="0" indent="0" algn="just">
              <a:buNone/>
            </a:pPr>
            <a:endParaRPr lang="en-US" dirty="0" smtClean="0"/>
          </a:p>
          <a:p>
            <a:pPr marL="0" indent="0" algn="just">
              <a:buNone/>
            </a:pPr>
            <a:r>
              <a:rPr lang="en-US" dirty="0" smtClean="0"/>
              <a:t>Total </a:t>
            </a:r>
            <a:r>
              <a:rPr lang="en-US" dirty="0"/>
              <a:t>Permanent Positions </a:t>
            </a:r>
            <a:r>
              <a:rPr lang="en-US" dirty="0" smtClean="0"/>
              <a:t>........................................................... .	5,763</a:t>
            </a:r>
            <a:endParaRPr lang="en-US" dirty="0"/>
          </a:p>
          <a:p>
            <a:pPr marL="0" indent="0" algn="just">
              <a:buNone/>
            </a:pPr>
            <a:endParaRPr lang="en-US" dirty="0" smtClean="0"/>
          </a:p>
          <a:p>
            <a:pPr marL="0" indent="0" algn="ctr">
              <a:buNone/>
            </a:pPr>
            <a:r>
              <a:rPr lang="en-US" sz="3300" b="1" dirty="0" smtClean="0"/>
              <a:t>Our Schools</a:t>
            </a:r>
          </a:p>
          <a:p>
            <a:pPr marL="0" indent="0">
              <a:buNone/>
            </a:pPr>
            <a:r>
              <a:rPr lang="en-US" dirty="0" smtClean="0"/>
              <a:t>Number of Schools: 99</a:t>
            </a:r>
          </a:p>
          <a:p>
            <a:pPr marL="0" indent="0">
              <a:buNone/>
            </a:pPr>
            <a:r>
              <a:rPr lang="en-US" dirty="0" smtClean="0"/>
              <a:t>     • K-3: 1</a:t>
            </a:r>
          </a:p>
          <a:p>
            <a:pPr marL="0" indent="0">
              <a:buNone/>
            </a:pPr>
            <a:r>
              <a:rPr lang="en-US" dirty="0" smtClean="0"/>
              <a:t>     • K-5: 2</a:t>
            </a:r>
          </a:p>
          <a:p>
            <a:pPr marL="0" indent="0">
              <a:buNone/>
            </a:pPr>
            <a:r>
              <a:rPr lang="en-US" dirty="0" smtClean="0"/>
              <a:t>     • K-12: 1</a:t>
            </a:r>
          </a:p>
          <a:p>
            <a:pPr marL="0" indent="0">
              <a:buNone/>
            </a:pPr>
            <a:r>
              <a:rPr lang="en-US" dirty="0" smtClean="0"/>
              <a:t>     • 2-12: 1</a:t>
            </a:r>
          </a:p>
          <a:p>
            <a:pPr marL="0" indent="0">
              <a:buNone/>
            </a:pPr>
            <a:r>
              <a:rPr lang="en-US" dirty="0" smtClean="0"/>
              <a:t>     • PreK-8/K-8: 68</a:t>
            </a:r>
          </a:p>
          <a:p>
            <a:pPr marL="0" indent="0">
              <a:buNone/>
            </a:pPr>
            <a:r>
              <a:rPr lang="en-US" dirty="0" smtClean="0"/>
              <a:t>     • High Schools: 26</a:t>
            </a:r>
            <a:endParaRPr lang="en-US" dirty="0"/>
          </a:p>
        </p:txBody>
      </p:sp>
      <p:sp>
        <p:nvSpPr>
          <p:cNvPr id="4" name="Slide Number Placeholder 3"/>
          <p:cNvSpPr>
            <a:spLocks noGrp="1"/>
          </p:cNvSpPr>
          <p:nvPr>
            <p:ph type="sldNum" sz="quarter" idx="12"/>
          </p:nvPr>
        </p:nvSpPr>
        <p:spPr/>
        <p:txBody>
          <a:bodyPr/>
          <a:lstStyle/>
          <a:p>
            <a:fld id="{7BCBFC88-5924-455D-A0C0-85AB3C00A5CC}" type="slidenum">
              <a:rPr lang="en-US" smtClean="0"/>
              <a:pPr/>
              <a:t>4</a:t>
            </a:fld>
            <a:endParaRPr lang="en-US" dirty="0"/>
          </a:p>
        </p:txBody>
      </p:sp>
    </p:spTree>
    <p:extLst>
      <p:ext uri="{BB962C8B-B14F-4D97-AF65-F5344CB8AC3E}">
        <p14:creationId xmlns="" xmlns:p14="http://schemas.microsoft.com/office/powerpoint/2010/main" val="67992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eflection blurRad="6350" endPos="0" dir="5400000" sy="-100000" algn="bl" rotWithShape="0"/>
                </a:effectLst>
              </a:rPr>
              <a:t>Cleveland Municipal School District</a:t>
            </a:r>
            <a:endParaRPr lang="en-US" dirty="0">
              <a:effectLst>
                <a:reflection blurRad="6350" endPos="0" dir="5400000" sy="-100000" algn="bl" rotWithShape="0"/>
              </a:effectLst>
            </a:endParaRPr>
          </a:p>
        </p:txBody>
      </p:sp>
      <p:sp>
        <p:nvSpPr>
          <p:cNvPr id="4" name="Content Placeholder 3"/>
          <p:cNvSpPr>
            <a:spLocks noGrp="1"/>
          </p:cNvSpPr>
          <p:nvPr>
            <p:ph idx="1"/>
          </p:nvPr>
        </p:nvSpPr>
        <p:spPr>
          <a:xfrm>
            <a:off x="301752" y="2971800"/>
            <a:ext cx="8503920" cy="914400"/>
          </a:xfrm>
          <a:solidFill>
            <a:schemeClr val="tx1"/>
          </a:solidFill>
        </p:spPr>
        <p:txBody>
          <a:bodyPr/>
          <a:lstStyle/>
          <a:p>
            <a:r>
              <a:rPr lang="en-US" dirty="0" smtClean="0">
                <a:solidFill>
                  <a:schemeClr val="bg1"/>
                </a:solidFill>
              </a:rPr>
              <a:t>Pieces of a Balanced Budget</a:t>
            </a:r>
          </a:p>
        </p:txBody>
      </p:sp>
      <p:sp>
        <p:nvSpPr>
          <p:cNvPr id="3" name="Slide Number Placeholder 2"/>
          <p:cNvSpPr>
            <a:spLocks noGrp="1"/>
          </p:cNvSpPr>
          <p:nvPr>
            <p:ph type="sldNum" sz="quarter" idx="12"/>
          </p:nvPr>
        </p:nvSpPr>
        <p:spPr/>
        <p:txBody>
          <a:bodyPr/>
          <a:lstStyle/>
          <a:p>
            <a:fld id="{FA114C9F-2808-4433-AF62-6D1F8DE48565}" type="slidenum">
              <a:rPr lang="en-US" smtClean="0"/>
              <a:pPr/>
              <a:t>5</a:t>
            </a:fld>
            <a:endParaRPr lang="en-US" dirty="0"/>
          </a:p>
        </p:txBody>
      </p:sp>
    </p:spTree>
    <p:extLst>
      <p:ext uri="{BB962C8B-B14F-4D97-AF65-F5344CB8AC3E}">
        <p14:creationId xmlns="" xmlns:p14="http://schemas.microsoft.com/office/powerpoint/2010/main" val="3147473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A5238A7-F006-42E4-9C42-4122D9398563}" type="slidenum">
              <a:rPr lang="en-US">
                <a:solidFill>
                  <a:schemeClr val="bg1"/>
                </a:solidFill>
              </a:rPr>
              <a:pPr/>
              <a:t>6</a:t>
            </a:fld>
            <a:endParaRPr lang="en-US" dirty="0">
              <a:solidFill>
                <a:schemeClr val="bg1"/>
              </a:solidFill>
            </a:endParaRPr>
          </a:p>
        </p:txBody>
      </p:sp>
      <p:sp>
        <p:nvSpPr>
          <p:cNvPr id="9219" name="Title 1"/>
          <p:cNvSpPr>
            <a:spLocks noGrp="1"/>
          </p:cNvSpPr>
          <p:nvPr>
            <p:ph type="title" idx="4294967295"/>
          </p:nvPr>
        </p:nvSpPr>
        <p:spPr>
          <a:xfrm>
            <a:off x="762000" y="228600"/>
            <a:ext cx="8382000" cy="1143000"/>
          </a:xfrm>
        </p:spPr>
        <p:txBody>
          <a:bodyPr/>
          <a:lstStyle/>
          <a:p>
            <a:pPr algn="ctr" eaLnBrk="1" hangingPunct="1"/>
            <a:r>
              <a:rPr lang="en-US" sz="3200" dirty="0" smtClean="0">
                <a:solidFill>
                  <a:schemeClr val="tx1"/>
                </a:solidFill>
                <a:effectLst>
                  <a:reflection blurRad="6350" endPos="0" dir="5400000" sy="-100000" algn="bl" rotWithShape="0"/>
                </a:effectLst>
              </a:rPr>
              <a:t>Building the Pieces of a Balanced Budget</a:t>
            </a:r>
          </a:p>
        </p:txBody>
      </p:sp>
      <p:pic>
        <p:nvPicPr>
          <p:cNvPr id="9221" name="Picture 2" descr="C:\Users\kubide01\AppData\Local\Microsoft\Windows\Temporary Internet Files\Content.IE5\34K8T4H6\MC910216346[1].png"/>
          <p:cNvPicPr>
            <a:picLocks noGrp="1" noChangeAspect="1" noChangeArrowheads="1"/>
          </p:cNvPicPr>
          <p:nvPr>
            <p:ph sz="quarter" idx="4294967295"/>
          </p:nvPr>
        </p:nvPicPr>
        <p:blipFill>
          <a:blip r:embed="rId3" cstate="print">
            <a:extLst>
              <a:ext uri="{28A0092B-C50C-407E-A947-70E740481C1C}">
                <a14:useLocalDpi xmlns="" xmlns:a14="http://schemas.microsoft.com/office/drawing/2010/main" val="0"/>
              </a:ext>
            </a:extLst>
          </a:blip>
          <a:srcRect/>
          <a:stretch>
            <a:fillRect/>
          </a:stretch>
        </p:blipFill>
        <p:spPr>
          <a:xfrm>
            <a:off x="514350" y="1828800"/>
            <a:ext cx="8153400" cy="4724400"/>
          </a:xfrm>
        </p:spPr>
      </p:pic>
      <p:sp>
        <p:nvSpPr>
          <p:cNvPr id="9220" name="Slide Number Placeholder 2"/>
          <p:cNvSpPr txBox="1">
            <a:spLocks noGrp="1"/>
          </p:cNvSpPr>
          <p:nvPr/>
        </p:nvSpPr>
        <p:spPr bwMode="auto">
          <a:xfrm>
            <a:off x="4362450" y="1027113"/>
            <a:ext cx="457200" cy="44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600" dirty="0">
              <a:solidFill>
                <a:srgbClr val="7B9899"/>
              </a:solidFill>
              <a:latin typeface="Georgia" pitchFamily="18" charset="0"/>
            </a:endParaRPr>
          </a:p>
        </p:txBody>
      </p:sp>
      <p:sp>
        <p:nvSpPr>
          <p:cNvPr id="9222" name="TextBox 4"/>
          <p:cNvSpPr txBox="1">
            <a:spLocks noChangeArrowheads="1"/>
          </p:cNvSpPr>
          <p:nvPr/>
        </p:nvSpPr>
        <p:spPr bwMode="auto">
          <a:xfrm>
            <a:off x="2838450" y="2895600"/>
            <a:ext cx="1524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latin typeface="Georgia" pitchFamily="18" charset="0"/>
              </a:rPr>
              <a:t>Reduction In Force</a:t>
            </a:r>
          </a:p>
        </p:txBody>
      </p:sp>
      <p:sp>
        <p:nvSpPr>
          <p:cNvPr id="9223" name="TextBox 5"/>
          <p:cNvSpPr txBox="1">
            <a:spLocks noChangeArrowheads="1"/>
          </p:cNvSpPr>
          <p:nvPr/>
        </p:nvSpPr>
        <p:spPr bwMode="auto">
          <a:xfrm>
            <a:off x="4614909" y="2731933"/>
            <a:ext cx="160020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latin typeface="Georgia" pitchFamily="18" charset="0"/>
              </a:rPr>
              <a:t>Employee </a:t>
            </a:r>
          </a:p>
          <a:p>
            <a:pPr algn="ctr" eaLnBrk="1" hangingPunct="1"/>
            <a:r>
              <a:rPr lang="en-US" dirty="0">
                <a:latin typeface="Georgia" pitchFamily="18" charset="0"/>
              </a:rPr>
              <a:t>Separation Plan</a:t>
            </a:r>
          </a:p>
        </p:txBody>
      </p:sp>
      <p:sp>
        <p:nvSpPr>
          <p:cNvPr id="9224" name="TextBox 6"/>
          <p:cNvSpPr txBox="1">
            <a:spLocks noChangeArrowheads="1"/>
          </p:cNvSpPr>
          <p:nvPr/>
        </p:nvSpPr>
        <p:spPr bwMode="auto">
          <a:xfrm>
            <a:off x="6629400" y="2667000"/>
            <a:ext cx="1524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latin typeface="Georgia" pitchFamily="18" charset="0"/>
              </a:rPr>
              <a:t>School Facility Plan</a:t>
            </a:r>
          </a:p>
        </p:txBody>
      </p:sp>
      <p:sp>
        <p:nvSpPr>
          <p:cNvPr id="9225" name="TextBox 7"/>
          <p:cNvSpPr txBox="1">
            <a:spLocks noChangeArrowheads="1"/>
          </p:cNvSpPr>
          <p:nvPr/>
        </p:nvSpPr>
        <p:spPr bwMode="auto">
          <a:xfrm>
            <a:off x="838200" y="4572000"/>
            <a:ext cx="1524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latin typeface="Georgia" pitchFamily="18" charset="0"/>
              </a:rPr>
              <a:t>Labor Negotiations</a:t>
            </a:r>
          </a:p>
        </p:txBody>
      </p:sp>
      <p:sp>
        <p:nvSpPr>
          <p:cNvPr id="9226" name="TextBox 8"/>
          <p:cNvSpPr txBox="1">
            <a:spLocks noChangeArrowheads="1"/>
          </p:cNvSpPr>
          <p:nvPr/>
        </p:nvSpPr>
        <p:spPr bwMode="auto">
          <a:xfrm>
            <a:off x="2590800" y="4554245"/>
            <a:ext cx="1524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latin typeface="Georgia" pitchFamily="18" charset="0"/>
              </a:rPr>
              <a:t>Budget Reductions</a:t>
            </a:r>
          </a:p>
        </p:txBody>
      </p:sp>
      <p:sp>
        <p:nvSpPr>
          <p:cNvPr id="9227" name="TextBox 9"/>
          <p:cNvSpPr txBox="1">
            <a:spLocks noChangeArrowheads="1"/>
          </p:cNvSpPr>
          <p:nvPr/>
        </p:nvSpPr>
        <p:spPr bwMode="auto">
          <a:xfrm>
            <a:off x="4415346" y="4549806"/>
            <a:ext cx="1524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latin typeface="Georgia" pitchFamily="18" charset="0"/>
              </a:rPr>
              <a:t>Operational Efficiencies</a:t>
            </a:r>
          </a:p>
        </p:txBody>
      </p:sp>
    </p:spTree>
    <p:extLst>
      <p:ext uri="{BB962C8B-B14F-4D97-AF65-F5344CB8AC3E}">
        <p14:creationId xmlns="" xmlns:p14="http://schemas.microsoft.com/office/powerpoint/2010/main" val="647943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sz="3100" dirty="0" smtClean="0">
                <a:effectLst>
                  <a:reflection blurRad="6350" endPos="0" dir="5400000" sy="-100000" algn="bl" rotWithShape="0"/>
                </a:effectLst>
              </a:rPr>
              <a:t>Cleveland Municipal School District</a:t>
            </a:r>
            <a:r>
              <a:rPr lang="en-US" dirty="0" smtClean="0">
                <a:effectLst>
                  <a:reflection blurRad="6350" endPos="0" dir="5400000" sy="-100000" algn="bl" rotWithShape="0"/>
                </a:effectLst>
              </a:rPr>
              <a:t/>
            </a:r>
            <a:br>
              <a:rPr lang="en-US" dirty="0" smtClean="0">
                <a:effectLst>
                  <a:reflection blurRad="6350" endPos="0" dir="5400000" sy="-100000" algn="bl" rotWithShape="0"/>
                </a:effectLst>
              </a:rPr>
            </a:br>
            <a:r>
              <a:rPr lang="en-US" sz="2000" dirty="0" smtClean="0">
                <a:effectLst>
                  <a:reflection blurRad="6350" endPos="0" dir="5400000" sy="-100000" algn="bl" rotWithShape="0"/>
                </a:effectLst>
              </a:rPr>
              <a:t>May 2012 Five-Year Forecast</a:t>
            </a:r>
            <a:r>
              <a:rPr lang="en-US" sz="2200" dirty="0" smtClean="0">
                <a:effectLst>
                  <a:reflection blurRad="6350" endPos="0" dir="5400000" sy="-100000" algn="bl" rotWithShape="0"/>
                </a:effectLst>
              </a:rPr>
              <a:t/>
            </a:r>
            <a:br>
              <a:rPr lang="en-US" sz="2200" dirty="0" smtClean="0">
                <a:effectLst>
                  <a:reflection blurRad="6350" endPos="0" dir="5400000" sy="-100000" algn="bl" rotWithShape="0"/>
                </a:effectLst>
              </a:rPr>
            </a:br>
            <a:r>
              <a:rPr lang="en-US" sz="1200" dirty="0" smtClean="0">
                <a:effectLst>
                  <a:reflection blurRad="6350" endPos="0" dir="5400000" sy="-100000" algn="bl" rotWithShape="0"/>
                </a:effectLst>
              </a:rPr>
              <a:t>(in millions of dollars)</a:t>
            </a:r>
            <a:endParaRPr lang="en-US" sz="2200" dirty="0">
              <a:effectLst>
                <a:reflection blurRad="6350" endPos="0" dir="5400000" sy="-100000" algn="bl" rotWithShape="0"/>
              </a:effectLst>
            </a:endParaRPr>
          </a:p>
        </p:txBody>
      </p:sp>
      <p:sp>
        <p:nvSpPr>
          <p:cNvPr id="3" name="Slide Number Placeholder 2"/>
          <p:cNvSpPr>
            <a:spLocks noGrp="1"/>
          </p:cNvSpPr>
          <p:nvPr>
            <p:ph type="sldNum" sz="quarter" idx="12"/>
          </p:nvPr>
        </p:nvSpPr>
        <p:spPr/>
        <p:txBody>
          <a:bodyPr/>
          <a:lstStyle/>
          <a:p>
            <a:fld id="{2C4220B1-E385-4C5F-8FAC-E103C61D6CE6}" type="slidenum">
              <a:rPr lang="en-US" smtClean="0"/>
              <a:pPr/>
              <a:t>7</a:t>
            </a:fld>
            <a:endParaRPr lang="en-US" dirty="0"/>
          </a:p>
        </p:txBody>
      </p:sp>
      <p:graphicFrame>
        <p:nvGraphicFramePr>
          <p:cNvPr id="4" name="Object 3"/>
          <p:cNvGraphicFramePr>
            <a:graphicFrameLocks noChangeAspect="1"/>
          </p:cNvGraphicFramePr>
          <p:nvPr>
            <p:extLst>
              <p:ext uri="{D42A27DB-BD31-4B8C-83A1-F6EECF244321}">
                <p14:modId xmlns="" xmlns:p14="http://schemas.microsoft.com/office/powerpoint/2010/main" val="585031002"/>
              </p:ext>
            </p:extLst>
          </p:nvPr>
        </p:nvGraphicFramePr>
        <p:xfrm>
          <a:off x="236538" y="1828800"/>
          <a:ext cx="8612187" cy="4173538"/>
        </p:xfrm>
        <a:graphic>
          <a:graphicData uri="http://schemas.openxmlformats.org/presentationml/2006/ole">
            <p:oleObj spid="_x0000_s138281" name="Worksheet" r:id="rId4" imgW="8696399" imgH="4229177" progId="Excel.Sheet.12">
              <p:embed/>
            </p:oleObj>
          </a:graphicData>
        </a:graphic>
      </p:graphicFrame>
    </p:spTree>
    <p:extLst>
      <p:ext uri="{BB962C8B-B14F-4D97-AF65-F5344CB8AC3E}">
        <p14:creationId xmlns="" xmlns:p14="http://schemas.microsoft.com/office/powerpoint/2010/main" val="2246143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eflection blurRad="6350" endPos="0" dir="5400000" sy="-100000" algn="bl" rotWithShape="0"/>
                </a:effectLst>
              </a:rPr>
              <a:t>Cleveland Municipal School District</a:t>
            </a:r>
            <a:endParaRPr lang="en-US" dirty="0">
              <a:effectLst>
                <a:reflection blurRad="6350" endPos="0" dir="5400000" sy="-100000" algn="bl" rotWithShape="0"/>
              </a:effectLst>
            </a:endParaRPr>
          </a:p>
        </p:txBody>
      </p:sp>
      <p:sp>
        <p:nvSpPr>
          <p:cNvPr id="4" name="Content Placeholder 3"/>
          <p:cNvSpPr>
            <a:spLocks noGrp="1"/>
          </p:cNvSpPr>
          <p:nvPr>
            <p:ph idx="1"/>
          </p:nvPr>
        </p:nvSpPr>
        <p:spPr>
          <a:xfrm>
            <a:off x="301752" y="2971800"/>
            <a:ext cx="8503920" cy="914400"/>
          </a:xfrm>
          <a:solidFill>
            <a:schemeClr val="tx1"/>
          </a:solidFill>
        </p:spPr>
        <p:txBody>
          <a:bodyPr/>
          <a:lstStyle/>
          <a:p>
            <a:r>
              <a:rPr lang="en-US" dirty="0" smtClean="0">
                <a:solidFill>
                  <a:schemeClr val="bg1"/>
                </a:solidFill>
              </a:rPr>
              <a:t>Annual Budget</a:t>
            </a:r>
          </a:p>
        </p:txBody>
      </p:sp>
      <p:sp>
        <p:nvSpPr>
          <p:cNvPr id="3" name="Slide Number Placeholder 2"/>
          <p:cNvSpPr>
            <a:spLocks noGrp="1"/>
          </p:cNvSpPr>
          <p:nvPr>
            <p:ph type="sldNum" sz="quarter" idx="12"/>
          </p:nvPr>
        </p:nvSpPr>
        <p:spPr/>
        <p:txBody>
          <a:bodyPr/>
          <a:lstStyle/>
          <a:p>
            <a:fld id="{FA114C9F-2808-4433-AF62-6D1F8DE48565}" type="slidenum">
              <a:rPr lang="en-US" smtClean="0"/>
              <a:pPr/>
              <a:t>8</a:t>
            </a:fld>
            <a:endParaRPr lang="en-US" dirty="0"/>
          </a:p>
        </p:txBody>
      </p:sp>
    </p:spTree>
    <p:extLst>
      <p:ext uri="{BB962C8B-B14F-4D97-AF65-F5344CB8AC3E}">
        <p14:creationId xmlns="" xmlns:p14="http://schemas.microsoft.com/office/powerpoint/2010/main" val="2666202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effectLst>
                  <a:reflection blurRad="6350" endPos="0" dir="5400000" sy="-100000" algn="bl" rotWithShape="0"/>
                </a:effectLst>
              </a:rPr>
              <a:t>Cleveland Municipal School District</a:t>
            </a:r>
            <a:br>
              <a:rPr lang="en-US" sz="3100" dirty="0" smtClean="0">
                <a:effectLst>
                  <a:reflection blurRad="6350" endPos="0" dir="5400000" sy="-100000" algn="bl" rotWithShape="0"/>
                </a:effectLst>
              </a:rPr>
            </a:br>
            <a:r>
              <a:rPr lang="en-US" sz="2000" dirty="0" smtClean="0">
                <a:effectLst>
                  <a:reflection blurRad="6350" endPos="0" dir="5400000" sy="-100000" algn="bl" rotWithShape="0"/>
                </a:effectLst>
              </a:rPr>
              <a:t>FY 2012-2013 Budget</a:t>
            </a:r>
            <a:endParaRPr lang="en-US" dirty="0">
              <a:effectLst>
                <a:reflection blurRad="6350" endPos="0" dir="5400000" sy="-100000" algn="bl" rotWithShape="0"/>
              </a:effectLst>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546464125"/>
              </p:ext>
            </p:extLst>
          </p:nvPr>
        </p:nvGraphicFramePr>
        <p:xfrm>
          <a:off x="228600" y="1295400"/>
          <a:ext cx="8686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2C4220B1-E385-4C5F-8FAC-E103C61D6CE6}" type="slidenum">
              <a:rPr lang="en-US" smtClean="0"/>
              <a:pPr/>
              <a:t>9</a:t>
            </a:fld>
            <a:endParaRPr lang="en-US" dirty="0"/>
          </a:p>
        </p:txBody>
      </p:sp>
    </p:spTree>
    <p:extLst>
      <p:ext uri="{BB962C8B-B14F-4D97-AF65-F5344CB8AC3E}">
        <p14:creationId xmlns="" xmlns:p14="http://schemas.microsoft.com/office/powerpoint/2010/main" val="2050620930"/>
      </p:ext>
    </p:extLst>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clouds">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3.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ppt/theme/themeOverride4.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clouds</Template>
  <TotalTime>41876</TotalTime>
  <Words>1349</Words>
  <Application>Microsoft Office PowerPoint</Application>
  <PresentationFormat>On-screen Show (4:3)</PresentationFormat>
  <Paragraphs>263</Paragraphs>
  <Slides>26</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clouds</vt:lpstr>
      <vt:lpstr>Worksheet</vt:lpstr>
      <vt:lpstr>Cleveland Municipal School District</vt:lpstr>
      <vt:lpstr>Agenda</vt:lpstr>
      <vt:lpstr>Cleveland Municipal School District</vt:lpstr>
      <vt:lpstr>Cleveland Municipal School District – Fast Facts</vt:lpstr>
      <vt:lpstr>Cleveland Municipal School District</vt:lpstr>
      <vt:lpstr>Building the Pieces of a Balanced Budget</vt:lpstr>
      <vt:lpstr>Cleveland Municipal School District May 2012 Five-Year Forecast (in millions of dollars)</vt:lpstr>
      <vt:lpstr>Cleveland Municipal School District</vt:lpstr>
      <vt:lpstr>Cleveland Municipal School District FY 2012-2013 Budget</vt:lpstr>
      <vt:lpstr>Cleveland Municipal School District</vt:lpstr>
      <vt:lpstr>Cleveland Municipal School District FY 2012-2013</vt:lpstr>
      <vt:lpstr>Cleveland Municipal School District Property Taxes – Current Collection Rate</vt:lpstr>
      <vt:lpstr>Bridge Formula</vt:lpstr>
      <vt:lpstr>Cleveland Municipal School District K-12 ADM Summary-CMSD - Charter</vt:lpstr>
      <vt:lpstr>CMSD General Fund Revenue Decline</vt:lpstr>
      <vt:lpstr>Cleveland Municipal School District</vt:lpstr>
      <vt:lpstr>Cleveland Municipal School District Where the Money Goes</vt:lpstr>
      <vt:lpstr>Cleveland Municipal School District Total General Fund Expenditures without Charter School Tuition (in millions)</vt:lpstr>
      <vt:lpstr>Cleveland Municipal School District Updated Five-Year Forecast (in millions of dollars)</vt:lpstr>
      <vt:lpstr>$13.1 Million Adjustment</vt:lpstr>
      <vt:lpstr>Cleveland Municipal School District</vt:lpstr>
      <vt:lpstr>Cleveland Municipal School District FY2013 Budget (in millions of dollars)</vt:lpstr>
      <vt:lpstr>What we Have Done to Balance the Budget</vt:lpstr>
      <vt:lpstr>Cleveland Municipal School District</vt:lpstr>
      <vt:lpstr>Cleveland Municipal School District – Path Ahead</vt:lpstr>
      <vt:lpstr>Cleveland Municipal School District</vt:lpstr>
    </vt:vector>
  </TitlesOfParts>
  <Company>cmsd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Cleveland Municipal School District</dc:title>
  <dc:creator>bowemi02</dc:creator>
  <cp:lastModifiedBy>George K. Anagnostou</cp:lastModifiedBy>
  <cp:revision>679</cp:revision>
  <cp:lastPrinted>2012-09-17T17:37:23Z</cp:lastPrinted>
  <dcterms:created xsi:type="dcterms:W3CDTF">2011-05-17T13:12:43Z</dcterms:created>
  <dcterms:modified xsi:type="dcterms:W3CDTF">2012-09-18T14:13:02Z</dcterms:modified>
</cp:coreProperties>
</file>